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8" r:id="rId3"/>
    <p:sldId id="259" r:id="rId4"/>
    <p:sldId id="260" r:id="rId5"/>
    <p:sldId id="261" r:id="rId6"/>
    <p:sldId id="262" r:id="rId7"/>
    <p:sldId id="263" r:id="rId8"/>
    <p:sldId id="264" r:id="rId9"/>
    <p:sldId id="279" r:id="rId10"/>
    <p:sldId id="265" r:id="rId11"/>
    <p:sldId id="292" r:id="rId12"/>
    <p:sldId id="280" r:id="rId13"/>
    <p:sldId id="267" r:id="rId14"/>
    <p:sldId id="293" r:id="rId15"/>
    <p:sldId id="268" r:id="rId16"/>
    <p:sldId id="266" r:id="rId17"/>
    <p:sldId id="269" r:id="rId18"/>
    <p:sldId id="270" r:id="rId19"/>
    <p:sldId id="271" r:id="rId20"/>
    <p:sldId id="274" r:id="rId21"/>
    <p:sldId id="272" r:id="rId22"/>
    <p:sldId id="275" r:id="rId23"/>
    <p:sldId id="276" r:id="rId24"/>
    <p:sldId id="277" r:id="rId25"/>
    <p:sldId id="282" r:id="rId26"/>
    <p:sldId id="283" r:id="rId27"/>
    <p:sldId id="284" r:id="rId28"/>
    <p:sldId id="281" r:id="rId29"/>
    <p:sldId id="296" r:id="rId30"/>
    <p:sldId id="285" r:id="rId31"/>
    <p:sldId id="286" r:id="rId32"/>
    <p:sldId id="287" r:id="rId33"/>
    <p:sldId id="288" r:id="rId34"/>
    <p:sldId id="294" r:id="rId35"/>
    <p:sldId id="289" r:id="rId36"/>
    <p:sldId id="295" r:id="rId37"/>
    <p:sldId id="290" r:id="rId38"/>
    <p:sldId id="291" r:id="rId39"/>
    <p:sldId id="29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8" d="100"/>
          <a:sy n="98" d="100"/>
        </p:scale>
        <p:origin x="54" y="1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2T13:03:46.38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0,'479'29,"-168"-6,-16-7,-231-10,22 1,830-6,-439-2,976 1,-1076-14,32 1,248-4,-27 5,-426 14,2968-2,-2735 21,-89 15,91-8,159-7,106-4,4-17,-292-1,34 1,-417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2T06:24:44.451"/>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1 231,'15'-1,"1"0,23-5,-11 0,807-127,-408 87,-359 40,486-16,-377 18,929-1,-656 6,443-1,-610 17,-1 19,-108-13,341 52,-499-72,9 2,24 8,-25-6,23 4,68 2,-65-9,73 16,-97-13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2T06:24:48.77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41,'5'0,"1"-1,-1 0,1 0,-1 0,7-3,16-4,135-7,-83 10,303 1,-20 24,-268-13,-26-1,52 2,-53-8,183 10,154 8,-203-14,-130-1,288 19,-218-12,146-9,-144-2,619 9,-133-4,-86-2,-270 11,36 1,-166-13,210 6,490-1,-518-7,1192 1,-1286 13,-39 0,-5-10,83 3,-135-2,231 17,-142 0,24 4,32-7,1-19,-116-1,-71 1,116 3,-129 8,-2 1,339-3,-97-5,695 7,-652-12,3942 2,-4281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2T06:24:51.036"/>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56,'553'-27,"-25"-1,347 29,-558 6,-20 0,1291-7,-762-1,-417 8,14 0,933-7,-1308 2,59 10,-58-5,51 0,23-7,142 5,205 2,-117-6,-174 15,-138-12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2T06:24:53.541"/>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0 110,'17'0,"22"-5,-7 1,240-27,12-2,673-3,-402 43,262 1,440-9,-869 15,-64-2,371-10,-359-3,-308 3,-1 1,1 1,42 12,0 0,-26-8,52 12,-77-15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8:46:42.417"/>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1,'61'2,"66"12,-19-1,35 4,-70-7,119 2,-17-14,76-3,705-5,-623 12,-130-9,-2 0,1410 7,-1573 2,60 11,25 1,-1-8,41 1,-46-7,341 7,-189-1,-238-5,52 10,-14-2,170 9,-45-5,166 2,-349-15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8:46:45.440"/>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16,'11'0,"212"-8,79 1,-183 8,2002-1,-1918 14,-17 0,-22-14,168 8,100-1,-266-9,1437 2,-1585 0,0 1,23 3,-17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8:46:54.845"/>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1,'382'0,"424"1,-220 13,-541-12,743 61,-730-55,91-1,410-8,-308 1,-152 7,-1 0,595-7,-581-7,4 0,1214 7,-1312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30T08:47:20.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29,'75'6,"543"3,-443-10,882 1,-953-6,-34 1,97-10,7 0,85 14,-133 2,-115-1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5530B-57C1-4287-A5D9-246BC84B00BD}" type="datetimeFigureOut">
              <a:rPr lang="zh-CN" altLang="en-US" smtClean="0"/>
              <a:t>2024-10-31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5CC5C8-D271-465C-B24B-B784A8374FD6}" type="slidenum">
              <a:rPr lang="zh-CN" altLang="en-US" smtClean="0"/>
              <a:t>‹#›</a:t>
            </a:fld>
            <a:endParaRPr lang="zh-CN" altLang="en-US"/>
          </a:p>
        </p:txBody>
      </p:sp>
    </p:spTree>
    <p:extLst>
      <p:ext uri="{BB962C8B-B14F-4D97-AF65-F5344CB8AC3E}">
        <p14:creationId xmlns:p14="http://schemas.microsoft.com/office/powerpoint/2010/main" val="1813913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2024-10-31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2024-10-31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customXml" Target="../ink/ink3.xml"/><Relationship Id="rId10" Type="http://schemas.openxmlformats.org/officeDocument/2006/relationships/image" Target="../media/image150.png"/><Relationship Id="rId4" Type="http://schemas.openxmlformats.org/officeDocument/2006/relationships/image" Target="../media/image120.png"/><Relationship Id="rId9" Type="http://schemas.openxmlformats.org/officeDocument/2006/relationships/customXml" Target="../ink/ink5.xml"/></Relationships>
</file>

<file path=ppt/slides/_rels/slide19.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55353-9F5D-76C9-F375-C3AC5ECD1DD8}"/>
              </a:ext>
            </a:extLst>
          </p:cNvPr>
          <p:cNvSpPr>
            <a:spLocks noGrp="1"/>
          </p:cNvSpPr>
          <p:nvPr>
            <p:ph type="ctrTitle"/>
          </p:nvPr>
        </p:nvSpPr>
        <p:spPr>
          <a:xfrm>
            <a:off x="1178668" y="2367503"/>
            <a:ext cx="9144000" cy="2387600"/>
          </a:xfrm>
        </p:spPr>
        <p:txBody>
          <a:bodyPr>
            <a:normAutofit/>
          </a:bodyPr>
          <a:lstStyle/>
          <a:p>
            <a:r>
              <a:rPr lang="zh-CN" altLang="en-US" sz="4800" dirty="0"/>
              <a:t>思维链提示激发大型语言模型的推理能力</a:t>
            </a:r>
          </a:p>
        </p:txBody>
      </p:sp>
      <p:sp>
        <p:nvSpPr>
          <p:cNvPr id="3" name="副标题 2">
            <a:extLst>
              <a:ext uri="{FF2B5EF4-FFF2-40B4-BE49-F238E27FC236}">
                <a16:creationId xmlns:a16="http://schemas.microsoft.com/office/drawing/2014/main" id="{E67E4350-7BCA-7B82-1088-F5023B932AAD}"/>
              </a:ext>
            </a:extLst>
          </p:cNvPr>
          <p:cNvSpPr>
            <a:spLocks noGrp="1"/>
          </p:cNvSpPr>
          <p:nvPr>
            <p:ph type="subTitle" idx="1"/>
          </p:nvPr>
        </p:nvSpPr>
        <p:spPr>
          <a:xfrm>
            <a:off x="-17929" y="778195"/>
            <a:ext cx="12209929" cy="2556675"/>
          </a:xfrm>
        </p:spPr>
        <p:txBody>
          <a:bodyPr>
            <a:normAutofit/>
          </a:bodyPr>
          <a:lstStyle/>
          <a:p>
            <a:r>
              <a:rPr lang="en-US" altLang="zh-CN" sz="4800" b="1" dirty="0">
                <a:solidFill>
                  <a:srgbClr val="000000"/>
                </a:solidFill>
                <a:effectLst/>
                <a:latin typeface="NimbusRomNo9L-Medi"/>
              </a:rPr>
              <a:t>Chain-of-Thought Prompting Elicits Reasoning </a:t>
            </a:r>
            <a:endParaRPr lang="en-US" altLang="zh-CN" sz="6000" dirty="0"/>
          </a:p>
          <a:p>
            <a:r>
              <a:rPr lang="en-US" altLang="zh-CN" sz="4800" b="1" dirty="0">
                <a:solidFill>
                  <a:srgbClr val="000000"/>
                </a:solidFill>
                <a:effectLst/>
                <a:latin typeface="NimbusRomNo9L-Medi"/>
              </a:rPr>
              <a:t>in Large Language Models</a:t>
            </a:r>
            <a:endParaRPr lang="zh-CN" altLang="en-US" sz="6000" dirty="0"/>
          </a:p>
        </p:txBody>
      </p:sp>
    </p:spTree>
    <p:extLst>
      <p:ext uri="{BB962C8B-B14F-4D97-AF65-F5344CB8AC3E}">
        <p14:creationId xmlns:p14="http://schemas.microsoft.com/office/powerpoint/2010/main" val="234167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9DFF040-E286-7585-7379-3E7B6DBA8CCF}"/>
              </a:ext>
            </a:extLst>
          </p:cNvPr>
          <p:cNvPicPr>
            <a:picLocks noGrp="1" noChangeAspect="1"/>
          </p:cNvPicPr>
          <p:nvPr>
            <p:ph idx="1"/>
          </p:nvPr>
        </p:nvPicPr>
        <p:blipFill>
          <a:blip r:embed="rId2"/>
          <a:stretch>
            <a:fillRect/>
          </a:stretch>
        </p:blipFill>
        <p:spPr>
          <a:xfrm>
            <a:off x="838200" y="1253331"/>
            <a:ext cx="3987111" cy="4351338"/>
          </a:xfrm>
        </p:spPr>
      </p:pic>
      <p:sp>
        <p:nvSpPr>
          <p:cNvPr id="6" name="文本框 5">
            <a:extLst>
              <a:ext uri="{FF2B5EF4-FFF2-40B4-BE49-F238E27FC236}">
                <a16:creationId xmlns:a16="http://schemas.microsoft.com/office/drawing/2014/main" id="{FAB81C03-6E0E-8428-29C6-E3305CC8488D}"/>
              </a:ext>
            </a:extLst>
          </p:cNvPr>
          <p:cNvSpPr txBox="1"/>
          <p:nvPr/>
        </p:nvSpPr>
        <p:spPr>
          <a:xfrm>
            <a:off x="4980562" y="1653646"/>
            <a:ext cx="6643991" cy="3785652"/>
          </a:xfrm>
          <a:prstGeom prst="rect">
            <a:avLst/>
          </a:prstGeom>
          <a:noFill/>
        </p:spPr>
        <p:txBody>
          <a:bodyPr wrap="square" rtlCol="0">
            <a:spAutoFit/>
          </a:bodyPr>
          <a:lstStyle/>
          <a:p>
            <a:r>
              <a:rPr lang="zh-CN" altLang="en-US" sz="1600" dirty="0"/>
              <a:t>摘要主要讨论了大型语言模型在解决推理任务（如数学问题、符号操作和常识推理）方面的局限性。</a:t>
            </a:r>
            <a:endParaRPr lang="en-US" altLang="zh-CN" sz="1600" dirty="0"/>
          </a:p>
          <a:p>
            <a:endParaRPr lang="en-US" altLang="zh-CN" sz="1600" dirty="0"/>
          </a:p>
          <a:p>
            <a:pPr marL="285750" indent="-285750">
              <a:buFont typeface="Arial" panose="020B0604020202020204" pitchFamily="34" charset="0"/>
              <a:buChar char="•"/>
            </a:pPr>
            <a:r>
              <a:rPr lang="zh-CN" altLang="en-US" sz="1600" dirty="0"/>
              <a:t>尽管模型规模的扩展通常提升了自然语言处理任务的表现，但当前最先进的模型仍在某些推理任务上表现不佳。</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文章提出了一种方法，即通过引导语言模型生成“思维链”（即模拟人类推理过程的简短连续句子），可以显著提升大型模型在这些推理任务中的表现。</a:t>
            </a:r>
            <a:endParaRPr lang="en-US" altLang="zh-CN" sz="1600" dirty="0"/>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r>
              <a:rPr lang="zh-CN" altLang="en-US" sz="1600" dirty="0"/>
              <a:t>通过实验，研究表明这种“思维链”提示（</a:t>
            </a:r>
            <a:r>
              <a:rPr lang="en-US" altLang="zh-CN" sz="1600" dirty="0"/>
              <a:t>Chain of Thought Prompting</a:t>
            </a:r>
            <a:r>
              <a:rPr lang="zh-CN" altLang="en-US" sz="1600" dirty="0"/>
              <a:t>）可以帮助规模足够大的语言模型，在以往模型表现出</a:t>
            </a:r>
            <a:r>
              <a:rPr lang="en-US" altLang="zh-CN" sz="1600" dirty="0"/>
              <a:t>flat scaling curve</a:t>
            </a:r>
            <a:r>
              <a:rPr lang="zh-CN" altLang="en-US" sz="1600" dirty="0"/>
              <a:t>的任务上取得更好的成绩。特别是在使用参数量为</a:t>
            </a:r>
            <a:r>
              <a:rPr lang="en-US" altLang="zh-CN" sz="1600" dirty="0"/>
              <a:t>540B</a:t>
            </a:r>
            <a:r>
              <a:rPr lang="zh-CN" altLang="en-US" sz="1600" dirty="0"/>
              <a:t>的</a:t>
            </a:r>
            <a:r>
              <a:rPr lang="en-US" altLang="zh-CN" sz="1600" dirty="0" err="1"/>
              <a:t>PaLM</a:t>
            </a:r>
            <a:r>
              <a:rPr lang="zh-CN" altLang="en-US" sz="1600" dirty="0"/>
              <a:t>模型时，思维链提示在数学推理任务的</a:t>
            </a:r>
            <a:r>
              <a:rPr lang="en-US" altLang="zh-CN" sz="1600" dirty="0"/>
              <a:t>GSM8K</a:t>
            </a:r>
            <a:r>
              <a:rPr lang="zh-CN" altLang="en-US" sz="1600" dirty="0"/>
              <a:t>基准测试上达到了新的最高成绩，正确率为</a:t>
            </a:r>
            <a:r>
              <a:rPr lang="en-US" altLang="zh-CN" sz="1600" dirty="0"/>
              <a:t>58.1%</a:t>
            </a:r>
            <a:r>
              <a:rPr lang="zh-CN" altLang="en-US" sz="1600" dirty="0"/>
              <a:t>。</a:t>
            </a:r>
            <a:endParaRPr lang="en-US" altLang="zh-CN" sz="1600" dirty="0"/>
          </a:p>
        </p:txBody>
      </p:sp>
    </p:spTree>
    <p:extLst>
      <p:ext uri="{BB962C8B-B14F-4D97-AF65-F5344CB8AC3E}">
        <p14:creationId xmlns:p14="http://schemas.microsoft.com/office/powerpoint/2010/main" val="258201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ploying chain of thought enables language models to solve problems... |  Download Scientific Diagram">
            <a:extLst>
              <a:ext uri="{FF2B5EF4-FFF2-40B4-BE49-F238E27FC236}">
                <a16:creationId xmlns:a16="http://schemas.microsoft.com/office/drawing/2014/main" id="{F4BFFDC4-4C53-031F-7762-90A974C5B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411" y="1546592"/>
            <a:ext cx="4283178" cy="492240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B9B3112-27E9-CBD8-4383-5C063F4C87CF}"/>
              </a:ext>
            </a:extLst>
          </p:cNvPr>
          <p:cNvSpPr txBox="1"/>
          <p:nvPr/>
        </p:nvSpPr>
        <p:spPr>
          <a:xfrm>
            <a:off x="946826" y="481518"/>
            <a:ext cx="10546403" cy="646331"/>
          </a:xfrm>
          <a:prstGeom prst="rect">
            <a:avLst/>
          </a:prstGeom>
          <a:noFill/>
        </p:spPr>
        <p:txBody>
          <a:bodyPr wrap="square" rtlCol="0">
            <a:spAutoFit/>
          </a:bodyPr>
          <a:lstStyle/>
          <a:p>
            <a:r>
              <a:rPr lang="zh-CN" altLang="en-US" dirty="0"/>
              <a:t>“</a:t>
            </a:r>
            <a:r>
              <a:rPr lang="en-US" altLang="zh-CN" dirty="0"/>
              <a:t>Flat scaling curve”</a:t>
            </a:r>
            <a:r>
              <a:rPr lang="zh-CN" altLang="en-US" dirty="0"/>
              <a:t>指的是在进行某种分析或评估时，数据的性能或结果随规模的变化几乎没有显著提升，表现出平坦的趋势。这通常意味着增加资源或样本量不会显著改善模型的表现或系统的效率。</a:t>
            </a:r>
          </a:p>
        </p:txBody>
      </p:sp>
    </p:spTree>
    <p:extLst>
      <p:ext uri="{BB962C8B-B14F-4D97-AF65-F5344CB8AC3E}">
        <p14:creationId xmlns:p14="http://schemas.microsoft.com/office/powerpoint/2010/main" val="316313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36627-E229-A472-F59F-A117E0330E14}"/>
              </a:ext>
            </a:extLst>
          </p:cNvPr>
          <p:cNvSpPr>
            <a:spLocks noGrp="1"/>
          </p:cNvSpPr>
          <p:nvPr>
            <p:ph type="ctrTitle"/>
          </p:nvPr>
        </p:nvSpPr>
        <p:spPr/>
        <p:txBody>
          <a:bodyPr>
            <a:normAutofit/>
          </a:bodyPr>
          <a:lstStyle/>
          <a:p>
            <a:r>
              <a:rPr lang="en-US" altLang="zh-CN" sz="6600" b="1" dirty="0">
                <a:solidFill>
                  <a:srgbClr val="000000"/>
                </a:solidFill>
                <a:effectLst/>
              </a:rPr>
              <a:t>Introduction</a:t>
            </a:r>
            <a:endParaRPr lang="zh-CN" altLang="en-US" sz="6600" dirty="0"/>
          </a:p>
        </p:txBody>
      </p:sp>
    </p:spTree>
    <p:extLst>
      <p:ext uri="{BB962C8B-B14F-4D97-AF65-F5344CB8AC3E}">
        <p14:creationId xmlns:p14="http://schemas.microsoft.com/office/powerpoint/2010/main" val="681546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B387200-0B8B-CE0A-2DF9-23EF7180BF9A}"/>
              </a:ext>
            </a:extLst>
          </p:cNvPr>
          <p:cNvSpPr>
            <a:spLocks noGrp="1"/>
          </p:cNvSpPr>
          <p:nvPr>
            <p:ph idx="1"/>
          </p:nvPr>
        </p:nvSpPr>
        <p:spPr>
          <a:xfrm>
            <a:off x="663103" y="449970"/>
            <a:ext cx="4516876" cy="5958059"/>
          </a:xfrm>
        </p:spPr>
        <p:txBody>
          <a:bodyPr>
            <a:normAutofit/>
          </a:bodyPr>
          <a:lstStyle/>
          <a:p>
            <a:pPr>
              <a:spcBef>
                <a:spcPts val="900"/>
              </a:spcBef>
              <a:spcAft>
                <a:spcPts val="900"/>
              </a:spcAft>
            </a:pPr>
            <a:r>
              <a:rPr lang="zh-CN" altLang="en-US" sz="1800" dirty="0">
                <a:latin typeface="Aptos" panose="020B0004020202020204" pitchFamily="34" charset="0"/>
                <a:cs typeface="Times New Roman" panose="02020603050405020304" pitchFamily="18" charset="0"/>
              </a:rPr>
              <a:t>在</a:t>
            </a:r>
            <a:r>
              <a:rPr lang="en-US" altLang="zh-CN" sz="1800" b="1" dirty="0">
                <a:effectLst/>
                <a:latin typeface="Aptos" panose="020B0004020202020204" pitchFamily="34" charset="0"/>
                <a:cs typeface="Times New Roman" panose="02020603050405020304" pitchFamily="18" charset="0"/>
              </a:rPr>
              <a:t>Introduction</a:t>
            </a:r>
            <a:r>
              <a:rPr lang="zh-CN" altLang="en-US" sz="1800" dirty="0">
                <a:effectLst/>
                <a:latin typeface="Aptos" panose="020B0004020202020204" pitchFamily="34" charset="0"/>
                <a:cs typeface="Times New Roman" panose="02020603050405020304" pitchFamily="18" charset="0"/>
              </a:rPr>
              <a:t>部分，作者</a:t>
            </a:r>
            <a:r>
              <a:rPr lang="zh-CN" altLang="en-US" sz="1800" dirty="0">
                <a:latin typeface="Aptos" panose="020B0004020202020204" pitchFamily="34" charset="0"/>
                <a:cs typeface="Times New Roman" panose="02020603050405020304" pitchFamily="18" charset="0"/>
              </a:rPr>
              <a:t>指</a:t>
            </a:r>
            <a:r>
              <a:rPr lang="zh-CN" altLang="en-US" sz="1800" dirty="0">
                <a:effectLst/>
                <a:latin typeface="Aptos" panose="020B0004020202020204" pitchFamily="34" charset="0"/>
                <a:cs typeface="Times New Roman" panose="02020603050405020304" pitchFamily="18" charset="0"/>
              </a:rPr>
              <a:t>出了大语言模型的性能随着模型规模增加而提升的趋势。特别是，在具有</a:t>
            </a:r>
            <a:r>
              <a:rPr lang="en-US" altLang="zh-CN" sz="1800" dirty="0">
                <a:effectLst/>
                <a:latin typeface="Aptos" panose="020B0004020202020204" pitchFamily="34" charset="0"/>
                <a:cs typeface="Times New Roman" panose="02020603050405020304" pitchFamily="18" charset="0"/>
              </a:rPr>
              <a:t>1000</a:t>
            </a:r>
            <a:r>
              <a:rPr lang="zh-CN" altLang="en-US" sz="1800" dirty="0">
                <a:effectLst/>
                <a:latin typeface="Aptos" panose="020B0004020202020204" pitchFamily="34" charset="0"/>
                <a:cs typeface="Times New Roman" panose="02020603050405020304" pitchFamily="18" charset="0"/>
              </a:rPr>
              <a:t>亿参数以上的大型语言模型中，这些模型在许多任务（如情感分析、主题分类等）中表现优异，即使在仅提供少量或无示例的情况下也能取得不错的结果。这些任务可以类比为人类快速、直觉性完成的“</a:t>
            </a:r>
            <a:r>
              <a:rPr lang="zh-CN" altLang="en-US" sz="1800" b="1" dirty="0">
                <a:effectLst/>
                <a:latin typeface="Aptos" panose="020B0004020202020204" pitchFamily="34" charset="0"/>
                <a:cs typeface="Times New Roman" panose="02020603050405020304" pitchFamily="18" charset="0"/>
              </a:rPr>
              <a:t>系统</a:t>
            </a:r>
            <a:r>
              <a:rPr lang="en-US" altLang="zh-CN" sz="1800" b="1" dirty="0">
                <a:effectLst/>
                <a:latin typeface="Aptos" panose="020B0004020202020204" pitchFamily="34" charset="0"/>
                <a:cs typeface="Times New Roman" panose="02020603050405020304" pitchFamily="18" charset="0"/>
              </a:rPr>
              <a:t>1</a:t>
            </a:r>
            <a:r>
              <a:rPr lang="zh-CN" altLang="en-US" sz="1800" dirty="0">
                <a:effectLst/>
                <a:latin typeface="Aptos" panose="020B0004020202020204" pitchFamily="34" charset="0"/>
                <a:cs typeface="Times New Roman" panose="02020603050405020304" pitchFamily="18" charset="0"/>
              </a:rPr>
              <a:t>”任务。</a:t>
            </a:r>
            <a:endParaRPr lang="en-US" altLang="zh-CN" sz="1800" dirty="0">
              <a:effectLst/>
              <a:latin typeface="Aptos" panose="020B0004020202020204" pitchFamily="34" charset="0"/>
              <a:cs typeface="Times New Roman" panose="02020603050405020304" pitchFamily="18" charset="0"/>
            </a:endParaRPr>
          </a:p>
          <a:p>
            <a:pPr>
              <a:spcBef>
                <a:spcPts val="900"/>
              </a:spcBef>
              <a:spcAft>
                <a:spcPts val="900"/>
              </a:spcAft>
            </a:pPr>
            <a:endParaRPr lang="zh-CN" altLang="en-US" sz="1800" dirty="0">
              <a:effectLst/>
              <a:latin typeface="Aptos" panose="020B0004020202020204" pitchFamily="34" charset="0"/>
              <a:cs typeface="Times New Roman" panose="02020603050405020304" pitchFamily="18" charset="0"/>
            </a:endParaRPr>
          </a:p>
          <a:p>
            <a:pPr>
              <a:spcBef>
                <a:spcPts val="900"/>
              </a:spcBef>
              <a:spcAft>
                <a:spcPts val="900"/>
              </a:spcAft>
            </a:pPr>
            <a:r>
              <a:rPr lang="zh-CN" altLang="en-US" sz="1800" dirty="0">
                <a:effectLst/>
                <a:latin typeface="Aptos" panose="020B0004020202020204" pitchFamily="34" charset="0"/>
                <a:cs typeface="Times New Roman" panose="02020603050405020304" pitchFamily="18" charset="0"/>
              </a:rPr>
              <a:t>然而，语言模型在需要</a:t>
            </a:r>
            <a:r>
              <a:rPr lang="zh-CN" altLang="en-US" sz="1800" b="1" dirty="0">
                <a:effectLst/>
                <a:latin typeface="Aptos" panose="020B0004020202020204" pitchFamily="34" charset="0"/>
                <a:cs typeface="Times New Roman" panose="02020603050405020304" pitchFamily="18" charset="0"/>
              </a:rPr>
              <a:t>系统</a:t>
            </a:r>
            <a:r>
              <a:rPr lang="en-US" altLang="zh-CN" sz="1800" b="1" dirty="0">
                <a:effectLst/>
                <a:latin typeface="Aptos" panose="020B0004020202020204" pitchFamily="34" charset="0"/>
                <a:cs typeface="Times New Roman" panose="02020603050405020304" pitchFamily="18" charset="0"/>
              </a:rPr>
              <a:t>2</a:t>
            </a:r>
            <a:r>
              <a:rPr lang="zh-CN" altLang="en-US" sz="1800" dirty="0">
                <a:effectLst/>
                <a:latin typeface="Aptos" panose="020B0004020202020204" pitchFamily="34" charset="0"/>
                <a:cs typeface="Times New Roman" panose="02020603050405020304" pitchFamily="18" charset="0"/>
              </a:rPr>
              <a:t>处理的任务上，表现相对较弱。系统</a:t>
            </a:r>
            <a:r>
              <a:rPr lang="en-US" altLang="zh-CN" sz="1800" dirty="0">
                <a:effectLst/>
                <a:latin typeface="Aptos" panose="020B0004020202020204" pitchFamily="34" charset="0"/>
                <a:cs typeface="Times New Roman" panose="02020603050405020304" pitchFamily="18" charset="0"/>
              </a:rPr>
              <a:t>2</a:t>
            </a:r>
            <a:r>
              <a:rPr lang="zh-CN" altLang="en-US" sz="1800" dirty="0">
                <a:effectLst/>
                <a:latin typeface="Aptos" panose="020B0004020202020204" pitchFamily="34" charset="0"/>
                <a:cs typeface="Times New Roman" panose="02020603050405020304" pitchFamily="18" charset="0"/>
              </a:rPr>
              <a:t>任务要求缓慢而深思熟虑的推理过程，通常涉及多个步骤，比如逻辑推理、数学问题和常识推理。尽管模型的参数规模大幅增加，这类任务的表现并没有显著改善，表现为</a:t>
            </a:r>
            <a:r>
              <a:rPr lang="en-US" altLang="zh-CN" sz="1800" dirty="0">
                <a:effectLst/>
                <a:latin typeface="Aptos" panose="020B0004020202020204" pitchFamily="34" charset="0"/>
                <a:cs typeface="Times New Roman" panose="02020603050405020304" pitchFamily="18" charset="0"/>
              </a:rPr>
              <a:t>”flat scaling curve”</a:t>
            </a:r>
            <a:r>
              <a:rPr lang="zh-CN" altLang="en-US" sz="1800" dirty="0">
                <a:effectLst/>
                <a:latin typeface="Aptos" panose="020B0004020202020204" pitchFamily="34" charset="0"/>
                <a:cs typeface="Times New Roman" panose="02020603050405020304" pitchFamily="18" charset="0"/>
              </a:rPr>
              <a:t>。</a:t>
            </a:r>
          </a:p>
          <a:p>
            <a:pPr marL="0" indent="0">
              <a:buNone/>
            </a:pPr>
            <a:endParaRPr lang="zh-CN" altLang="en-US" dirty="0"/>
          </a:p>
        </p:txBody>
      </p:sp>
      <p:pic>
        <p:nvPicPr>
          <p:cNvPr id="1026" name="Picture 2" descr="A side-by-side comparison of System 1 and System 2 thinking. On the left, System 1 is described as 'Fast,' 'Subconscious,' 'Automatic,' 'Everyday Decisions,' and 'Error Prone,' with corresponding icons illustrating each characteristic. On the right, System 2 is described as 'Slow,' 'Conscious,' 'Effortful,' 'Complex Decisions,' and 'Reliable,' with matching icons. The image visually contrasts the different attributes and functions of the two systems of thinking.">
            <a:extLst>
              <a:ext uri="{FF2B5EF4-FFF2-40B4-BE49-F238E27FC236}">
                <a16:creationId xmlns:a16="http://schemas.microsoft.com/office/drawing/2014/main" id="{6D0E55A9-28E4-0FDD-DB5E-F4BC3A4A4BC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4765" y="449970"/>
            <a:ext cx="6232188" cy="46741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04B6658F-C536-92A8-5301-87106A0A95B4}"/>
              </a:ext>
            </a:extLst>
          </p:cNvPr>
          <p:cNvCxnSpPr>
            <a:cxnSpLocks/>
          </p:cNvCxnSpPr>
          <p:nvPr/>
        </p:nvCxnSpPr>
        <p:spPr>
          <a:xfrm flipV="1">
            <a:off x="6313251" y="4820055"/>
            <a:ext cx="286966" cy="739302"/>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BBC6CCD0-0ECD-D8E7-6945-ADD8A3EA3539}"/>
              </a:ext>
            </a:extLst>
          </p:cNvPr>
          <p:cNvSpPr txBox="1"/>
          <p:nvPr/>
        </p:nvSpPr>
        <p:spPr>
          <a:xfrm>
            <a:off x="3949431" y="5577032"/>
            <a:ext cx="4197484" cy="830997"/>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chemeClr val="accent1"/>
                </a:solidFill>
              </a:rPr>
              <a:t>系统 </a:t>
            </a:r>
            <a:r>
              <a:rPr lang="en-US" altLang="zh-CN" sz="1200" dirty="0">
                <a:solidFill>
                  <a:schemeClr val="accent1"/>
                </a:solidFill>
              </a:rPr>
              <a:t>1 </a:t>
            </a:r>
            <a:r>
              <a:rPr lang="zh-CN" altLang="en-US" sz="1200" dirty="0">
                <a:solidFill>
                  <a:schemeClr val="accent1"/>
                </a:solidFill>
              </a:rPr>
              <a:t>思维：我们的大脑对情况和刺激做出快速、自动、无意识和情绪化的反应。</a:t>
            </a:r>
            <a:endParaRPr lang="en-US" altLang="zh-CN" sz="1200" dirty="0">
              <a:solidFill>
                <a:schemeClr val="accent1"/>
              </a:solidFill>
            </a:endParaRPr>
          </a:p>
          <a:p>
            <a:pPr marL="171450" indent="-171450">
              <a:buFont typeface="Arial" panose="020B0604020202020204" pitchFamily="34" charset="0"/>
              <a:buChar char="•"/>
            </a:pPr>
            <a:r>
              <a:rPr lang="zh-CN" altLang="en-US" sz="1200" dirty="0">
                <a:solidFill>
                  <a:schemeClr val="accent1"/>
                </a:solidFill>
              </a:rPr>
              <a:t>这可以是心不在焉地阅读广告牌上的文字，知道如何不假思索地系鞋带，或者本能地跳过人行道上的水坑。</a:t>
            </a:r>
          </a:p>
        </p:txBody>
      </p:sp>
      <p:cxnSp>
        <p:nvCxnSpPr>
          <p:cNvPr id="12" name="直接箭头连接符 11">
            <a:extLst>
              <a:ext uri="{FF2B5EF4-FFF2-40B4-BE49-F238E27FC236}">
                <a16:creationId xmlns:a16="http://schemas.microsoft.com/office/drawing/2014/main" id="{3DDE507D-A9A7-C6FF-D820-7A5D48CD1430}"/>
              </a:ext>
            </a:extLst>
          </p:cNvPr>
          <p:cNvCxnSpPr>
            <a:cxnSpLocks/>
          </p:cNvCxnSpPr>
          <p:nvPr/>
        </p:nvCxnSpPr>
        <p:spPr>
          <a:xfrm flipV="1">
            <a:off x="10063264" y="4796613"/>
            <a:ext cx="69715" cy="699515"/>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3014DF4-B9B6-C2DC-D67B-DC0D2A5323CB}"/>
              </a:ext>
            </a:extLst>
          </p:cNvPr>
          <p:cNvSpPr txBox="1"/>
          <p:nvPr/>
        </p:nvSpPr>
        <p:spPr>
          <a:xfrm>
            <a:off x="8574931" y="5484698"/>
            <a:ext cx="3326859" cy="1015663"/>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solidFill>
                  <a:schemeClr val="accent1"/>
                </a:solidFill>
              </a:rPr>
              <a:t>系统 </a:t>
            </a:r>
            <a:r>
              <a:rPr lang="en-US" altLang="zh-CN" sz="1200" dirty="0">
                <a:solidFill>
                  <a:schemeClr val="accent1"/>
                </a:solidFill>
              </a:rPr>
              <a:t>2 </a:t>
            </a:r>
            <a:r>
              <a:rPr lang="zh-CN" altLang="en-US" sz="1200" dirty="0">
                <a:solidFill>
                  <a:schemeClr val="accent1"/>
                </a:solidFill>
              </a:rPr>
              <a:t>思维：我们的大脑在解决更复杂的问题时以缓慢、费力和合乎逻辑的方式运作。</a:t>
            </a:r>
            <a:endParaRPr lang="en-US" altLang="zh-CN" sz="1200" dirty="0">
              <a:solidFill>
                <a:schemeClr val="accent1"/>
              </a:solidFill>
            </a:endParaRPr>
          </a:p>
          <a:p>
            <a:pPr marL="171450" indent="-171450">
              <a:buFont typeface="Arial" panose="020B0604020202020204" pitchFamily="34" charset="0"/>
              <a:buChar char="•"/>
            </a:pPr>
            <a:r>
              <a:rPr lang="zh-CN" altLang="en-US" sz="1200" dirty="0">
                <a:solidFill>
                  <a:schemeClr val="accent1"/>
                </a:solidFill>
              </a:rPr>
              <a:t>例如，在人群中寻找朋友、在狭小的空间停车或确定外卖午餐的质量价值比时，都会使用系统 </a:t>
            </a:r>
            <a:r>
              <a:rPr lang="en-US" altLang="zh-CN" sz="1200" dirty="0">
                <a:solidFill>
                  <a:schemeClr val="accent1"/>
                </a:solidFill>
              </a:rPr>
              <a:t>2 </a:t>
            </a:r>
            <a:r>
              <a:rPr lang="zh-CN" altLang="en-US" sz="1200" dirty="0">
                <a:solidFill>
                  <a:schemeClr val="accent1"/>
                </a:solidFill>
              </a:rPr>
              <a:t>思维。</a:t>
            </a:r>
          </a:p>
        </p:txBody>
      </p:sp>
    </p:spTree>
    <p:extLst>
      <p:ext uri="{BB962C8B-B14F-4D97-AF65-F5344CB8AC3E}">
        <p14:creationId xmlns:p14="http://schemas.microsoft.com/office/powerpoint/2010/main" val="2215360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C15A5E-B913-41D3-3E5E-B2A3F6ED8A11}"/>
              </a:ext>
            </a:extLst>
          </p:cNvPr>
          <p:cNvPicPr>
            <a:picLocks noChangeAspect="1"/>
          </p:cNvPicPr>
          <p:nvPr/>
        </p:nvPicPr>
        <p:blipFill>
          <a:blip r:embed="rId2"/>
          <a:stretch>
            <a:fillRect/>
          </a:stretch>
        </p:blipFill>
        <p:spPr>
          <a:xfrm>
            <a:off x="1060315" y="146583"/>
            <a:ext cx="9983839" cy="6564833"/>
          </a:xfrm>
          <a:prstGeom prst="rect">
            <a:avLst/>
          </a:prstGeom>
        </p:spPr>
      </p:pic>
    </p:spTree>
    <p:extLst>
      <p:ext uri="{BB962C8B-B14F-4D97-AF65-F5344CB8AC3E}">
        <p14:creationId xmlns:p14="http://schemas.microsoft.com/office/powerpoint/2010/main" val="405283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89C5EA-CD5F-F81E-9B38-362844B945DA}"/>
              </a:ext>
            </a:extLst>
          </p:cNvPr>
          <p:cNvSpPr>
            <a:spLocks noGrp="1"/>
          </p:cNvSpPr>
          <p:nvPr>
            <p:ph idx="1"/>
          </p:nvPr>
        </p:nvSpPr>
        <p:spPr>
          <a:xfrm>
            <a:off x="5856052" y="773350"/>
            <a:ext cx="5199434" cy="5757740"/>
          </a:xfrm>
        </p:spPr>
        <p:txBody>
          <a:bodyPr>
            <a:normAutofit/>
          </a:bodyPr>
          <a:lstStyle/>
          <a:p>
            <a:pPr>
              <a:spcBef>
                <a:spcPts val="900"/>
              </a:spcBef>
              <a:spcAft>
                <a:spcPts val="900"/>
              </a:spcAft>
            </a:pPr>
            <a:r>
              <a:rPr lang="zh-CN" altLang="en-US" sz="1800" dirty="0">
                <a:effectLst/>
                <a:latin typeface="Aptos" panose="020B0004020202020204" pitchFamily="34" charset="0"/>
                <a:cs typeface="Times New Roman" panose="02020603050405020304" pitchFamily="18" charset="0"/>
              </a:rPr>
              <a:t>为了提升语言模型在这些推理任务上的表现，论文提出了“</a:t>
            </a:r>
            <a:r>
              <a:rPr lang="zh-CN" altLang="en-US" sz="1800" b="1" dirty="0">
                <a:effectLst/>
                <a:latin typeface="Aptos" panose="020B0004020202020204" pitchFamily="34" charset="0"/>
                <a:cs typeface="Times New Roman" panose="02020603050405020304" pitchFamily="18" charset="0"/>
              </a:rPr>
              <a:t>思维链提示（</a:t>
            </a:r>
            <a:r>
              <a:rPr lang="en-US" altLang="zh-CN" sz="1800" b="1" dirty="0">
                <a:effectLst/>
                <a:latin typeface="Aptos" panose="020B0004020202020204" pitchFamily="34" charset="0"/>
                <a:cs typeface="Times New Roman" panose="02020603050405020304" pitchFamily="18" charset="0"/>
              </a:rPr>
              <a:t>Chain of Thought Prompting</a:t>
            </a:r>
            <a:r>
              <a:rPr lang="zh-CN" altLang="en-US" sz="1800" b="1" dirty="0">
                <a:effectLst/>
                <a:latin typeface="Aptos" panose="020B0004020202020204" pitchFamily="34" charset="0"/>
                <a:cs typeface="Times New Roman" panose="02020603050405020304" pitchFamily="18" charset="0"/>
              </a:rPr>
              <a:t>）</a:t>
            </a:r>
            <a:r>
              <a:rPr lang="zh-CN" altLang="en-US" sz="1800" dirty="0">
                <a:effectLst/>
                <a:latin typeface="Aptos" panose="020B0004020202020204" pitchFamily="34" charset="0"/>
                <a:cs typeface="Times New Roman" panose="02020603050405020304" pitchFamily="18" charset="0"/>
              </a:rPr>
              <a:t>”的方法。</a:t>
            </a:r>
            <a:endParaRPr lang="en-US" altLang="zh-CN" sz="1800" dirty="0">
              <a:effectLst/>
              <a:latin typeface="Aptos" panose="020B0004020202020204" pitchFamily="34" charset="0"/>
              <a:cs typeface="Times New Roman" panose="02020603050405020304" pitchFamily="18" charset="0"/>
            </a:endParaRPr>
          </a:p>
          <a:p>
            <a:pPr>
              <a:spcBef>
                <a:spcPts val="900"/>
              </a:spcBef>
              <a:spcAft>
                <a:spcPts val="900"/>
              </a:spcAft>
            </a:pPr>
            <a:endParaRPr lang="en-US" altLang="zh-CN" sz="1800" dirty="0">
              <a:latin typeface="Aptos" panose="020B0004020202020204" pitchFamily="34" charset="0"/>
              <a:cs typeface="Times New Roman" panose="02020603050405020304" pitchFamily="18" charset="0"/>
            </a:endParaRPr>
          </a:p>
          <a:p>
            <a:pPr>
              <a:spcBef>
                <a:spcPts val="900"/>
              </a:spcBef>
              <a:spcAft>
                <a:spcPts val="900"/>
              </a:spcAft>
            </a:pPr>
            <a:endParaRPr lang="en-US" altLang="zh-CN" sz="1800" dirty="0">
              <a:latin typeface="Aptos" panose="020B0004020202020204" pitchFamily="34" charset="0"/>
              <a:cs typeface="Times New Roman" panose="02020603050405020304" pitchFamily="18" charset="0"/>
            </a:endParaRPr>
          </a:p>
          <a:p>
            <a:pPr>
              <a:spcBef>
                <a:spcPts val="900"/>
              </a:spcBef>
              <a:spcAft>
                <a:spcPts val="900"/>
              </a:spcAft>
            </a:pPr>
            <a:endParaRPr lang="en-US" altLang="zh-CN" sz="1800" dirty="0">
              <a:latin typeface="Aptos" panose="020B0004020202020204" pitchFamily="34" charset="0"/>
              <a:cs typeface="Times New Roman" panose="02020603050405020304" pitchFamily="18" charset="0"/>
            </a:endParaRPr>
          </a:p>
          <a:p>
            <a:pPr marL="0" indent="0">
              <a:spcBef>
                <a:spcPts val="900"/>
              </a:spcBef>
              <a:spcAft>
                <a:spcPts val="900"/>
              </a:spcAft>
              <a:buNone/>
            </a:pPr>
            <a:endParaRPr lang="en-US" altLang="zh-CN" sz="1800" dirty="0">
              <a:latin typeface="Aptos" panose="020B0004020202020204" pitchFamily="34" charset="0"/>
              <a:cs typeface="Times New Roman" panose="02020603050405020304" pitchFamily="18" charset="0"/>
            </a:endParaRPr>
          </a:p>
          <a:p>
            <a:pPr>
              <a:spcBef>
                <a:spcPts val="900"/>
              </a:spcBef>
              <a:spcAft>
                <a:spcPts val="900"/>
              </a:spcAft>
            </a:pPr>
            <a:r>
              <a:rPr lang="zh-CN" altLang="en-US" sz="1800" dirty="0">
                <a:effectLst/>
                <a:latin typeface="Aptos" panose="020B0004020202020204" pitchFamily="34" charset="0"/>
                <a:cs typeface="Times New Roman" panose="02020603050405020304" pitchFamily="18" charset="0"/>
              </a:rPr>
              <a:t>作者认为，类似于人类在面对多步骤推理问题时自然进行分解和思考的过程，语言模型也可以生成连贯的思维链，</a:t>
            </a:r>
            <a:r>
              <a:rPr lang="zh-CN" altLang="en-US" sz="1800" dirty="0">
                <a:effectLst/>
                <a:highlight>
                  <a:srgbClr val="FFFF00"/>
                </a:highlight>
                <a:latin typeface="Aptos" panose="020B0004020202020204" pitchFamily="34" charset="0"/>
                <a:cs typeface="Times New Roman" panose="02020603050405020304" pitchFamily="18" charset="0"/>
              </a:rPr>
              <a:t>将复杂的问题分解为多个中间步骤，各自单独解决</a:t>
            </a:r>
            <a:r>
              <a:rPr lang="zh-CN" altLang="en-US" sz="1800" dirty="0">
                <a:effectLst/>
                <a:latin typeface="Aptos" panose="020B0004020202020204" pitchFamily="34" charset="0"/>
                <a:cs typeface="Times New Roman" panose="02020603050405020304" pitchFamily="18" charset="0"/>
              </a:rPr>
              <a:t>。这种方法帮助模型逐步推导出正确答案，而非在单次前向传播中直接得出结论。</a:t>
            </a:r>
          </a:p>
        </p:txBody>
      </p:sp>
      <p:pic>
        <p:nvPicPr>
          <p:cNvPr id="9" name="图片 8">
            <a:extLst>
              <a:ext uri="{FF2B5EF4-FFF2-40B4-BE49-F238E27FC236}">
                <a16:creationId xmlns:a16="http://schemas.microsoft.com/office/drawing/2014/main" id="{3AE5FC1A-F86B-6765-2716-9E34EAB90A0D}"/>
              </a:ext>
            </a:extLst>
          </p:cNvPr>
          <p:cNvPicPr>
            <a:picLocks noChangeAspect="1"/>
          </p:cNvPicPr>
          <p:nvPr/>
        </p:nvPicPr>
        <p:blipFill>
          <a:blip r:embed="rId2"/>
          <a:srcRect t="3411"/>
          <a:stretch/>
        </p:blipFill>
        <p:spPr>
          <a:xfrm>
            <a:off x="838200" y="418287"/>
            <a:ext cx="4147226" cy="6053633"/>
          </a:xfrm>
          <a:prstGeom prst="rect">
            <a:avLst/>
          </a:prstGeom>
        </p:spPr>
      </p:pic>
      <p:cxnSp>
        <p:nvCxnSpPr>
          <p:cNvPr id="21" name="直接箭头连接符 20">
            <a:extLst>
              <a:ext uri="{FF2B5EF4-FFF2-40B4-BE49-F238E27FC236}">
                <a16:creationId xmlns:a16="http://schemas.microsoft.com/office/drawing/2014/main" id="{B6E00C1C-95EC-14F9-5876-B71B582162DF}"/>
              </a:ext>
            </a:extLst>
          </p:cNvPr>
          <p:cNvCxnSpPr/>
          <p:nvPr/>
        </p:nvCxnSpPr>
        <p:spPr>
          <a:xfrm flipH="1" flipV="1">
            <a:off x="4143983" y="3842426"/>
            <a:ext cx="1498060" cy="306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56EE94D-231F-55B0-37D4-259325EF61B2}"/>
              </a:ext>
            </a:extLst>
          </p:cNvPr>
          <p:cNvCxnSpPr>
            <a:cxnSpLocks/>
          </p:cNvCxnSpPr>
          <p:nvPr/>
        </p:nvCxnSpPr>
        <p:spPr>
          <a:xfrm flipH="1">
            <a:off x="4143983" y="4513634"/>
            <a:ext cx="1590472" cy="61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315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A7006A1-C238-DD18-7135-37526708F39F}"/>
              </a:ext>
            </a:extLst>
          </p:cNvPr>
          <p:cNvSpPr>
            <a:spLocks noGrp="1"/>
          </p:cNvSpPr>
          <p:nvPr>
            <p:ph idx="1"/>
          </p:nvPr>
        </p:nvSpPr>
        <p:spPr>
          <a:xfrm>
            <a:off x="629055" y="432881"/>
            <a:ext cx="4229911" cy="1561289"/>
          </a:xfrm>
        </p:spPr>
        <p:txBody>
          <a:bodyPr>
            <a:normAutofit/>
          </a:bodyPr>
          <a:lstStyle/>
          <a:p>
            <a:r>
              <a:rPr lang="en-US" altLang="zh-CN" sz="2000" b="1" dirty="0" err="1"/>
              <a:t>PaLM</a:t>
            </a:r>
            <a:r>
              <a:rPr lang="en-US" altLang="zh-CN" sz="2000" b="1" dirty="0"/>
              <a:t> </a:t>
            </a:r>
            <a:r>
              <a:rPr lang="en-US" altLang="zh-CN" sz="2000" dirty="0"/>
              <a:t>(Pathways Language Model) </a:t>
            </a:r>
            <a:r>
              <a:rPr lang="zh-CN" altLang="en-US" sz="2000" dirty="0"/>
              <a:t>是由 </a:t>
            </a:r>
            <a:r>
              <a:rPr lang="en-US" altLang="zh-CN" sz="2000" b="1" dirty="0"/>
              <a:t>Google Research</a:t>
            </a:r>
            <a:r>
              <a:rPr lang="en-US" altLang="zh-CN" sz="2000" dirty="0"/>
              <a:t> </a:t>
            </a:r>
            <a:r>
              <a:rPr lang="zh-CN" altLang="en-US" sz="2000" dirty="0"/>
              <a:t>开发的一个大语言模型，基于</a:t>
            </a:r>
            <a:r>
              <a:rPr lang="en-US" altLang="zh-CN" sz="2000" dirty="0"/>
              <a:t>Transformer</a:t>
            </a:r>
            <a:r>
              <a:rPr lang="zh-CN" altLang="en-US" sz="2000" dirty="0"/>
              <a:t>架构，规模为</a:t>
            </a:r>
            <a:r>
              <a:rPr lang="en-US" altLang="zh-CN" sz="2000" dirty="0"/>
              <a:t>5400</a:t>
            </a:r>
            <a:r>
              <a:rPr lang="zh-CN" altLang="en-US" sz="2000" dirty="0"/>
              <a:t>亿参数。</a:t>
            </a:r>
            <a:endParaRPr lang="en-US" altLang="zh-CN" sz="2000" dirty="0"/>
          </a:p>
          <a:p>
            <a:endParaRPr lang="en-US" altLang="zh-CN" dirty="0"/>
          </a:p>
          <a:p>
            <a:endParaRPr lang="en-US" altLang="zh-CN" dirty="0"/>
          </a:p>
        </p:txBody>
      </p:sp>
      <p:pic>
        <p:nvPicPr>
          <p:cNvPr id="4" name="图片 3">
            <a:extLst>
              <a:ext uri="{FF2B5EF4-FFF2-40B4-BE49-F238E27FC236}">
                <a16:creationId xmlns:a16="http://schemas.microsoft.com/office/drawing/2014/main" id="{364B4CB1-BB54-B5CF-4AEE-7735461A55AB}"/>
              </a:ext>
            </a:extLst>
          </p:cNvPr>
          <p:cNvPicPr>
            <a:picLocks noChangeAspect="1"/>
          </p:cNvPicPr>
          <p:nvPr/>
        </p:nvPicPr>
        <p:blipFill>
          <a:blip r:embed="rId2"/>
          <a:stretch>
            <a:fillRect/>
          </a:stretch>
        </p:blipFill>
        <p:spPr>
          <a:xfrm>
            <a:off x="821722" y="2246774"/>
            <a:ext cx="3100410" cy="3171848"/>
          </a:xfrm>
          <a:prstGeom prst="rect">
            <a:avLst/>
          </a:prstGeom>
        </p:spPr>
      </p:pic>
      <p:sp>
        <p:nvSpPr>
          <p:cNvPr id="6" name="文本框 5">
            <a:extLst>
              <a:ext uri="{FF2B5EF4-FFF2-40B4-BE49-F238E27FC236}">
                <a16:creationId xmlns:a16="http://schemas.microsoft.com/office/drawing/2014/main" id="{E5195EB0-ACAC-B7A7-15C5-1FFEA1CCE7E7}"/>
              </a:ext>
            </a:extLst>
          </p:cNvPr>
          <p:cNvSpPr txBox="1"/>
          <p:nvPr/>
        </p:nvSpPr>
        <p:spPr>
          <a:xfrm>
            <a:off x="5466135" y="393970"/>
            <a:ext cx="6096810" cy="1754326"/>
          </a:xfrm>
          <a:prstGeom prst="rect">
            <a:avLst/>
          </a:prstGeom>
          <a:noFill/>
        </p:spPr>
        <p:txBody>
          <a:bodyPr wrap="square">
            <a:spAutoFit/>
          </a:bodyPr>
          <a:lstStyle/>
          <a:p>
            <a:r>
              <a:rPr lang="en-US" altLang="zh-CN" b="1" dirty="0"/>
              <a:t>GSM8K</a:t>
            </a:r>
            <a:r>
              <a:rPr lang="en-US" altLang="zh-CN" dirty="0"/>
              <a:t> </a:t>
            </a:r>
            <a:r>
              <a:rPr lang="zh-CN" altLang="en-US" dirty="0"/>
              <a:t>是一个</a:t>
            </a:r>
            <a:r>
              <a:rPr lang="en-US" altLang="zh-CN" dirty="0"/>
              <a:t>8.5K </a:t>
            </a:r>
            <a:r>
              <a:rPr lang="zh-CN" altLang="en-US" dirty="0"/>
              <a:t>高质量、语言多样化的小学数学应用题数据集。该数据集分为 </a:t>
            </a:r>
            <a:r>
              <a:rPr lang="en-US" altLang="zh-CN" dirty="0"/>
              <a:t>7.5K </a:t>
            </a:r>
            <a:r>
              <a:rPr lang="zh-CN" altLang="en-US" dirty="0"/>
              <a:t>个训练问题和 </a:t>
            </a:r>
            <a:r>
              <a:rPr lang="en-US" altLang="zh-CN" dirty="0"/>
              <a:t>1K </a:t>
            </a:r>
            <a:r>
              <a:rPr lang="zh-CN" altLang="en-US" dirty="0"/>
              <a:t>个测试问题。这些问题需要 </a:t>
            </a:r>
            <a:r>
              <a:rPr lang="en-US" altLang="zh-CN" dirty="0"/>
              <a:t>2 </a:t>
            </a:r>
            <a:r>
              <a:rPr lang="zh-CN" altLang="en-US" dirty="0"/>
              <a:t>到 </a:t>
            </a:r>
            <a:r>
              <a:rPr lang="en-US" altLang="zh-CN" dirty="0"/>
              <a:t>8 </a:t>
            </a:r>
            <a:r>
              <a:rPr lang="zh-CN" altLang="en-US" dirty="0"/>
              <a:t>个步骤才能解决，解决方案主要涉及使用基本算术运算 </a:t>
            </a:r>
            <a:r>
              <a:rPr lang="en-US" altLang="zh-CN" dirty="0"/>
              <a:t>(+ − ×÷) </a:t>
            </a:r>
            <a:r>
              <a:rPr lang="zh-CN" altLang="en-US" dirty="0"/>
              <a:t>执行一系列基本计算以得出最终答案。一个聪明的中学生应该能够解决每一个问题。它可以用于多步骤数学推理。</a:t>
            </a:r>
          </a:p>
        </p:txBody>
      </p:sp>
      <p:pic>
        <p:nvPicPr>
          <p:cNvPr id="9" name="图片 8">
            <a:extLst>
              <a:ext uri="{FF2B5EF4-FFF2-40B4-BE49-F238E27FC236}">
                <a16:creationId xmlns:a16="http://schemas.microsoft.com/office/drawing/2014/main" id="{CC836218-2C1D-4EE0-C9CD-264BEAEB7C5B}"/>
              </a:ext>
            </a:extLst>
          </p:cNvPr>
          <p:cNvPicPr>
            <a:picLocks noChangeAspect="1"/>
          </p:cNvPicPr>
          <p:nvPr/>
        </p:nvPicPr>
        <p:blipFill>
          <a:blip r:embed="rId3"/>
          <a:stretch>
            <a:fillRect/>
          </a:stretch>
        </p:blipFill>
        <p:spPr>
          <a:xfrm>
            <a:off x="5060903" y="2397867"/>
            <a:ext cx="7072731" cy="3768551"/>
          </a:xfrm>
          <a:prstGeom prst="rect">
            <a:avLst/>
          </a:prstGeom>
        </p:spPr>
      </p:pic>
    </p:spTree>
    <p:extLst>
      <p:ext uri="{BB962C8B-B14F-4D97-AF65-F5344CB8AC3E}">
        <p14:creationId xmlns:p14="http://schemas.microsoft.com/office/powerpoint/2010/main" val="137565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3CA63A52-3A2B-A1E8-FC54-F121F192FD70}"/>
              </a:ext>
            </a:extLst>
          </p:cNvPr>
          <p:cNvPicPr>
            <a:picLocks noGrp="1" noChangeAspect="1"/>
          </p:cNvPicPr>
          <p:nvPr>
            <p:ph idx="1"/>
          </p:nvPr>
        </p:nvPicPr>
        <p:blipFill>
          <a:blip r:embed="rId2"/>
          <a:srcRect t="4445"/>
          <a:stretch/>
        </p:blipFill>
        <p:spPr>
          <a:xfrm>
            <a:off x="1114389" y="239296"/>
            <a:ext cx="5212475" cy="1633277"/>
          </a:xfrm>
          <a:prstGeom prst="rect">
            <a:avLst/>
          </a:prstGeom>
        </p:spPr>
      </p:pic>
      <p:sp>
        <p:nvSpPr>
          <p:cNvPr id="4" name="文本框 3">
            <a:extLst>
              <a:ext uri="{FF2B5EF4-FFF2-40B4-BE49-F238E27FC236}">
                <a16:creationId xmlns:a16="http://schemas.microsoft.com/office/drawing/2014/main" id="{E5ECBA97-0E6E-86D4-D0A2-993596E7A8D9}"/>
              </a:ext>
            </a:extLst>
          </p:cNvPr>
          <p:cNvSpPr txBox="1"/>
          <p:nvPr/>
        </p:nvSpPr>
        <p:spPr>
          <a:xfrm>
            <a:off x="1173804" y="2028216"/>
            <a:ext cx="9844392" cy="4524315"/>
          </a:xfrm>
          <a:prstGeom prst="rect">
            <a:avLst/>
          </a:prstGeom>
          <a:noFill/>
        </p:spPr>
        <p:txBody>
          <a:bodyPr wrap="square" rtlCol="0">
            <a:spAutoFit/>
          </a:bodyPr>
          <a:lstStyle/>
          <a:p>
            <a:r>
              <a:rPr lang="zh-CN" altLang="en-US" sz="1600" dirty="0"/>
              <a:t>这张图表展示了在</a:t>
            </a:r>
            <a:r>
              <a:rPr lang="en-US" altLang="zh-CN" sz="1600" dirty="0"/>
              <a:t>GSM8K</a:t>
            </a:r>
            <a:r>
              <a:rPr lang="zh-CN" altLang="en-US" sz="1600" dirty="0"/>
              <a:t> </a:t>
            </a:r>
            <a:r>
              <a:rPr lang="en-US" altLang="zh-CN" sz="1600" dirty="0"/>
              <a:t>benchmark</a:t>
            </a:r>
            <a:r>
              <a:rPr lang="zh-CN" altLang="en-US" sz="1600" dirty="0"/>
              <a:t>上的多个模型的表现情况，并比较了不同模型和方法的准确率。</a:t>
            </a:r>
            <a:endParaRPr lang="en-US" altLang="zh-CN" sz="1600" dirty="0"/>
          </a:p>
          <a:p>
            <a:endParaRPr lang="zh-CN" altLang="en-US" sz="1600" dirty="0"/>
          </a:p>
          <a:p>
            <a:r>
              <a:rPr lang="en-US" altLang="zh-CN" sz="1600" dirty="0"/>
              <a:t>1. Finetuned GPT-3 175B</a:t>
            </a:r>
            <a:r>
              <a:rPr lang="zh-CN" altLang="en-US" sz="1600" dirty="0"/>
              <a:t>：这是一个微调过的</a:t>
            </a:r>
            <a:r>
              <a:rPr lang="en-US" altLang="zh-CN" sz="1600" dirty="0"/>
              <a:t>GPT-3</a:t>
            </a:r>
            <a:r>
              <a:rPr lang="zh-CN" altLang="en-US" sz="1600" dirty="0"/>
              <a:t>模型，通过在 </a:t>
            </a:r>
            <a:r>
              <a:rPr lang="en-US" altLang="zh-CN" sz="1600" dirty="0"/>
              <a:t>GSM8K </a:t>
            </a:r>
            <a:r>
              <a:rPr lang="zh-CN" altLang="en-US" sz="1600" dirty="0"/>
              <a:t>数据集上的微调，专门适应数学问题的回答，参数量为</a:t>
            </a:r>
            <a:r>
              <a:rPr lang="en-US" altLang="zh-CN" sz="1600" dirty="0"/>
              <a:t>1750</a:t>
            </a:r>
            <a:r>
              <a:rPr lang="zh-CN" altLang="en-US" sz="1600" dirty="0"/>
              <a:t>亿。微调后的</a:t>
            </a:r>
            <a:r>
              <a:rPr lang="en-US" altLang="zh-CN" sz="1600" dirty="0"/>
              <a:t>GPT-3</a:t>
            </a:r>
            <a:r>
              <a:rPr lang="zh-CN" altLang="en-US" sz="1600" dirty="0"/>
              <a:t>在</a:t>
            </a:r>
            <a:r>
              <a:rPr lang="en-US" altLang="zh-CN" sz="1600" dirty="0"/>
              <a:t>GSM8K</a:t>
            </a:r>
            <a:r>
              <a:rPr lang="zh-CN" altLang="en-US" sz="1600" dirty="0"/>
              <a:t>基准测试上的准确率为</a:t>
            </a:r>
            <a:r>
              <a:rPr lang="en-US" altLang="zh-CN" sz="1600" dirty="0"/>
              <a:t>33%</a:t>
            </a:r>
            <a:r>
              <a:rPr lang="zh-CN" altLang="en-US" sz="1600" dirty="0"/>
              <a:t>。</a:t>
            </a:r>
          </a:p>
          <a:p>
            <a:endParaRPr lang="zh-CN" altLang="en-US" sz="1600" dirty="0"/>
          </a:p>
          <a:p>
            <a:r>
              <a:rPr lang="en-US" altLang="zh-CN" sz="1600" dirty="0"/>
              <a:t>2. Finetuned GPT-3 175B + Verifier</a:t>
            </a:r>
            <a:r>
              <a:rPr lang="zh-CN" altLang="en-US" sz="1600" dirty="0"/>
              <a:t>：在微调后的 </a:t>
            </a:r>
            <a:r>
              <a:rPr lang="en-US" altLang="zh-CN" sz="1600" dirty="0"/>
              <a:t>GPT-3 </a:t>
            </a:r>
            <a:r>
              <a:rPr lang="zh-CN" altLang="en-US" sz="1600" dirty="0"/>
              <a:t>模型基础上引入验证器，用于检查模型生成的答案是否符合正确的逻辑或推理链。使用微调和验证器之后的最佳准确率 </a:t>
            </a:r>
            <a:r>
              <a:rPr lang="en-US" altLang="zh-CN" sz="1600" dirty="0"/>
              <a:t>(SOTA) </a:t>
            </a:r>
            <a:r>
              <a:rPr lang="zh-CN" altLang="en-US" sz="1600" dirty="0"/>
              <a:t>达到了</a:t>
            </a:r>
            <a:r>
              <a:rPr lang="en-US" altLang="zh-CN" sz="1600" dirty="0"/>
              <a:t>55%</a:t>
            </a:r>
            <a:r>
              <a:rPr lang="zh-CN" altLang="en-US" sz="1600" dirty="0"/>
              <a:t>。</a:t>
            </a:r>
          </a:p>
          <a:p>
            <a:endParaRPr lang="zh-CN" altLang="en-US" sz="1600" dirty="0"/>
          </a:p>
          <a:p>
            <a:r>
              <a:rPr lang="en-US" altLang="zh-CN" sz="1600" dirty="0"/>
              <a:t>3. 9-12</a:t>
            </a:r>
            <a:r>
              <a:rPr lang="zh-CN" altLang="en-US" sz="1600" dirty="0"/>
              <a:t>岁儿童：这一行展示了</a:t>
            </a:r>
            <a:r>
              <a:rPr lang="en-US" altLang="zh-CN" sz="1600" dirty="0"/>
              <a:t>9</a:t>
            </a:r>
            <a:r>
              <a:rPr lang="zh-CN" altLang="en-US" sz="1600" dirty="0"/>
              <a:t>至</a:t>
            </a:r>
            <a:r>
              <a:rPr lang="en-US" altLang="zh-CN" sz="1600" dirty="0"/>
              <a:t>12</a:t>
            </a:r>
            <a:r>
              <a:rPr lang="zh-CN" altLang="en-US" sz="1600" dirty="0"/>
              <a:t>岁儿童在</a:t>
            </a:r>
            <a:r>
              <a:rPr lang="en-US" altLang="zh-CN" sz="1600" dirty="0"/>
              <a:t>GSM8K</a:t>
            </a:r>
            <a:r>
              <a:rPr lang="zh-CN" altLang="en-US" sz="1600" dirty="0"/>
              <a:t>任务中的表现，他们的准确率为</a:t>
            </a:r>
            <a:r>
              <a:rPr lang="en-US" altLang="zh-CN" sz="1600" dirty="0"/>
              <a:t>60%</a:t>
            </a:r>
            <a:r>
              <a:rPr lang="zh-CN" altLang="en-US" sz="1600" dirty="0"/>
              <a:t>。</a:t>
            </a:r>
          </a:p>
          <a:p>
            <a:endParaRPr lang="zh-CN" altLang="en-US" sz="1600" dirty="0"/>
          </a:p>
          <a:p>
            <a:r>
              <a:rPr lang="en-US" altLang="zh-CN" sz="1600" dirty="0"/>
              <a:t>4. </a:t>
            </a:r>
            <a:r>
              <a:rPr lang="en-US" altLang="zh-CN" sz="1600" dirty="0" err="1"/>
              <a:t>PaLM</a:t>
            </a:r>
            <a:r>
              <a:rPr lang="en-US" altLang="zh-CN" sz="1600" dirty="0"/>
              <a:t> 540B: standard prompting</a:t>
            </a:r>
            <a:r>
              <a:rPr lang="zh-CN" altLang="en-US" sz="1600" dirty="0"/>
              <a:t>：这行展示了没有使用“思维链提示”的</a:t>
            </a:r>
            <a:r>
              <a:rPr lang="en-US" altLang="zh-CN" sz="1600" dirty="0" err="1"/>
              <a:t>PaLM</a:t>
            </a:r>
            <a:r>
              <a:rPr lang="en-US" altLang="zh-CN" sz="1600" dirty="0"/>
              <a:t> 540B</a:t>
            </a:r>
            <a:r>
              <a:rPr lang="zh-CN" altLang="en-US" sz="1600" dirty="0"/>
              <a:t>模型的标准提示方法，表现仅为</a:t>
            </a:r>
            <a:r>
              <a:rPr lang="en-US" altLang="zh-CN" sz="1600" dirty="0"/>
              <a:t>17.9%</a:t>
            </a:r>
            <a:r>
              <a:rPr lang="zh-CN" altLang="en-US" sz="1600" dirty="0"/>
              <a:t>。</a:t>
            </a:r>
          </a:p>
          <a:p>
            <a:endParaRPr lang="zh-CN" altLang="en-US" sz="1600" dirty="0"/>
          </a:p>
          <a:p>
            <a:r>
              <a:rPr lang="en-US" altLang="zh-CN" sz="1600" dirty="0"/>
              <a:t>5. </a:t>
            </a:r>
            <a:r>
              <a:rPr lang="en-US" altLang="zh-CN" sz="1600" dirty="0" err="1"/>
              <a:t>PaLM</a:t>
            </a:r>
            <a:r>
              <a:rPr lang="en-US" altLang="zh-CN" sz="1600" dirty="0"/>
              <a:t> 540B: chain of thought prompting</a:t>
            </a:r>
            <a:r>
              <a:rPr lang="zh-CN" altLang="en-US" sz="1600" dirty="0"/>
              <a:t>：这一行展示了使用“思维链提示（</a:t>
            </a:r>
            <a:r>
              <a:rPr lang="en-US" altLang="zh-CN" sz="1600" dirty="0"/>
              <a:t>Chain of Thought Prompting</a:t>
            </a:r>
            <a:r>
              <a:rPr lang="zh-CN" altLang="en-US" sz="1600" dirty="0"/>
              <a:t>）”的</a:t>
            </a:r>
            <a:r>
              <a:rPr lang="en-US" altLang="zh-CN" sz="1600" dirty="0" err="1"/>
              <a:t>PaLM</a:t>
            </a:r>
            <a:r>
              <a:rPr lang="en-US" altLang="zh-CN" sz="1600" dirty="0"/>
              <a:t> 540B</a:t>
            </a:r>
            <a:r>
              <a:rPr lang="zh-CN" altLang="en-US" sz="1600" dirty="0"/>
              <a:t>模型，该模型取得了</a:t>
            </a:r>
            <a:r>
              <a:rPr lang="en-US" altLang="zh-CN" sz="1600" dirty="0"/>
              <a:t>58.1%</a:t>
            </a:r>
            <a:r>
              <a:rPr lang="zh-CN" altLang="en-US" sz="1600" dirty="0"/>
              <a:t>的准确率，大幅超过了标准提示的表现。</a:t>
            </a:r>
          </a:p>
          <a:p>
            <a:endParaRPr lang="zh-CN" altLang="en-US" sz="1600" dirty="0"/>
          </a:p>
          <a:p>
            <a:r>
              <a:rPr lang="zh-CN" altLang="en-US" sz="1600" dirty="0"/>
              <a:t>总结来说，图表展示了思维链提示的显著优势，特别是在</a:t>
            </a:r>
            <a:r>
              <a:rPr lang="en-US" altLang="zh-CN" sz="1600" dirty="0" err="1"/>
              <a:t>PaLM</a:t>
            </a:r>
            <a:r>
              <a:rPr lang="en-US" altLang="zh-CN" sz="1600" dirty="0"/>
              <a:t> 540B</a:t>
            </a:r>
            <a:r>
              <a:rPr lang="zh-CN" altLang="en-US" sz="1600" dirty="0"/>
              <a:t>模型上，相较于标准提示，推理能力得到了大幅提升，接近人类儿童的表现水平。</a:t>
            </a:r>
          </a:p>
        </p:txBody>
      </p:sp>
    </p:spTree>
    <p:extLst>
      <p:ext uri="{BB962C8B-B14F-4D97-AF65-F5344CB8AC3E}">
        <p14:creationId xmlns:p14="http://schemas.microsoft.com/office/powerpoint/2010/main" val="1625169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6357928-5548-6B84-ABAD-64D35CD39F6E}"/>
              </a:ext>
            </a:extLst>
          </p:cNvPr>
          <p:cNvPicPr>
            <a:picLocks noChangeAspect="1"/>
          </p:cNvPicPr>
          <p:nvPr/>
        </p:nvPicPr>
        <p:blipFill>
          <a:blip r:embed="rId2"/>
          <a:stretch>
            <a:fillRect/>
          </a:stretch>
        </p:blipFill>
        <p:spPr>
          <a:xfrm>
            <a:off x="1293710" y="1219495"/>
            <a:ext cx="7253554" cy="4714377"/>
          </a:xfrm>
          <a:prstGeom prst="rect">
            <a:avLst/>
          </a:prstGeom>
        </p:spPr>
      </p:pic>
      <p:sp>
        <p:nvSpPr>
          <p:cNvPr id="22" name="文本框 21">
            <a:extLst>
              <a:ext uri="{FF2B5EF4-FFF2-40B4-BE49-F238E27FC236}">
                <a16:creationId xmlns:a16="http://schemas.microsoft.com/office/drawing/2014/main" id="{CAABC679-F1B2-354B-A1DB-F24885888B8A}"/>
              </a:ext>
            </a:extLst>
          </p:cNvPr>
          <p:cNvSpPr txBox="1"/>
          <p:nvPr/>
        </p:nvSpPr>
        <p:spPr>
          <a:xfrm>
            <a:off x="1293710" y="554796"/>
            <a:ext cx="6906707" cy="369332"/>
          </a:xfrm>
          <a:prstGeom prst="rect">
            <a:avLst/>
          </a:prstGeom>
          <a:noFill/>
        </p:spPr>
        <p:txBody>
          <a:bodyPr wrap="square" rtlCol="0">
            <a:spAutoFit/>
          </a:bodyPr>
          <a:lstStyle/>
          <a:p>
            <a:r>
              <a:rPr lang="en-US" altLang="zh-CN" dirty="0"/>
              <a:t>COT</a:t>
            </a:r>
            <a:r>
              <a:rPr lang="zh-CN" altLang="en-US" dirty="0"/>
              <a:t>定义：一系列连贯的短句，可引出推理问题的答案。</a:t>
            </a:r>
          </a:p>
        </p:txBody>
      </p:sp>
      <mc:AlternateContent xmlns:mc="http://schemas.openxmlformats.org/markup-compatibility/2006" xmlns:p14="http://schemas.microsoft.com/office/powerpoint/2010/main">
        <mc:Choice Requires="p14">
          <p:contentPart p14:bwMode="auto" r:id="rId3">
            <p14:nvContentPartPr>
              <p14:cNvPr id="37" name="墨迹 36">
                <a:extLst>
                  <a:ext uri="{FF2B5EF4-FFF2-40B4-BE49-F238E27FC236}">
                    <a16:creationId xmlns:a16="http://schemas.microsoft.com/office/drawing/2014/main" id="{C7AF4847-A27B-F177-6F31-A66B2DD6EE64}"/>
                  </a:ext>
                </a:extLst>
              </p14:cNvPr>
              <p14:cNvContentPartPr/>
              <p14:nvPr/>
            </p14:nvContentPartPr>
            <p14:xfrm>
              <a:off x="5865411" y="3778545"/>
              <a:ext cx="2281680" cy="84960"/>
            </p14:xfrm>
          </p:contentPart>
        </mc:Choice>
        <mc:Fallback xmlns="">
          <p:pic>
            <p:nvPicPr>
              <p:cNvPr id="37" name="墨迹 36">
                <a:extLst>
                  <a:ext uri="{FF2B5EF4-FFF2-40B4-BE49-F238E27FC236}">
                    <a16:creationId xmlns:a16="http://schemas.microsoft.com/office/drawing/2014/main" id="{C7AF4847-A27B-F177-6F31-A66B2DD6EE64}"/>
                  </a:ext>
                </a:extLst>
              </p:cNvPr>
              <p:cNvPicPr/>
              <p:nvPr/>
            </p:nvPicPr>
            <p:blipFill>
              <a:blip r:embed="rId4"/>
              <a:stretch>
                <a:fillRect/>
              </a:stretch>
            </p:blipFill>
            <p:spPr>
              <a:xfrm>
                <a:off x="5793771" y="3634905"/>
                <a:ext cx="24253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8" name="墨迹 37">
                <a:extLst>
                  <a:ext uri="{FF2B5EF4-FFF2-40B4-BE49-F238E27FC236}">
                    <a16:creationId xmlns:a16="http://schemas.microsoft.com/office/drawing/2014/main" id="{6737776C-68A6-FE64-892F-7067BCDDDFBC}"/>
                  </a:ext>
                </a:extLst>
              </p14:cNvPr>
              <p14:cNvContentPartPr/>
              <p14:nvPr/>
            </p14:nvContentPartPr>
            <p14:xfrm>
              <a:off x="1453971" y="4197225"/>
              <a:ext cx="6658200" cy="117720"/>
            </p14:xfrm>
          </p:contentPart>
        </mc:Choice>
        <mc:Fallback xmlns="">
          <p:pic>
            <p:nvPicPr>
              <p:cNvPr id="38" name="墨迹 37">
                <a:extLst>
                  <a:ext uri="{FF2B5EF4-FFF2-40B4-BE49-F238E27FC236}">
                    <a16:creationId xmlns:a16="http://schemas.microsoft.com/office/drawing/2014/main" id="{6737776C-68A6-FE64-892F-7067BCDDDFBC}"/>
                  </a:ext>
                </a:extLst>
              </p:cNvPr>
              <p:cNvPicPr/>
              <p:nvPr/>
            </p:nvPicPr>
            <p:blipFill>
              <a:blip r:embed="rId6"/>
              <a:stretch>
                <a:fillRect/>
              </a:stretch>
            </p:blipFill>
            <p:spPr>
              <a:xfrm>
                <a:off x="1382331" y="4053585"/>
                <a:ext cx="68018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9" name="墨迹 38">
                <a:extLst>
                  <a:ext uri="{FF2B5EF4-FFF2-40B4-BE49-F238E27FC236}">
                    <a16:creationId xmlns:a16="http://schemas.microsoft.com/office/drawing/2014/main" id="{2448B583-A42F-AC13-74EB-AB5A1767908B}"/>
                  </a:ext>
                </a:extLst>
              </p14:cNvPr>
              <p14:cNvContentPartPr/>
              <p14:nvPr/>
            </p14:nvContentPartPr>
            <p14:xfrm>
              <a:off x="1396011" y="4503225"/>
              <a:ext cx="3206880" cy="32760"/>
            </p14:xfrm>
          </p:contentPart>
        </mc:Choice>
        <mc:Fallback xmlns="">
          <p:pic>
            <p:nvPicPr>
              <p:cNvPr id="39" name="墨迹 38">
                <a:extLst>
                  <a:ext uri="{FF2B5EF4-FFF2-40B4-BE49-F238E27FC236}">
                    <a16:creationId xmlns:a16="http://schemas.microsoft.com/office/drawing/2014/main" id="{2448B583-A42F-AC13-74EB-AB5A1767908B}"/>
                  </a:ext>
                </a:extLst>
              </p:cNvPr>
              <p:cNvPicPr/>
              <p:nvPr/>
            </p:nvPicPr>
            <p:blipFill>
              <a:blip r:embed="rId8"/>
              <a:stretch>
                <a:fillRect/>
              </a:stretch>
            </p:blipFill>
            <p:spPr>
              <a:xfrm>
                <a:off x="1324011" y="4359585"/>
                <a:ext cx="33505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0" name="墨迹 39">
                <a:extLst>
                  <a:ext uri="{FF2B5EF4-FFF2-40B4-BE49-F238E27FC236}">
                    <a16:creationId xmlns:a16="http://schemas.microsoft.com/office/drawing/2014/main" id="{DB790C3D-3350-455B-336F-EAD5A2D09228}"/>
                  </a:ext>
                </a:extLst>
              </p14:cNvPr>
              <p14:cNvContentPartPr/>
              <p14:nvPr/>
            </p14:nvContentPartPr>
            <p14:xfrm>
              <a:off x="5889891" y="3929385"/>
              <a:ext cx="2288160" cy="41760"/>
            </p14:xfrm>
          </p:contentPart>
        </mc:Choice>
        <mc:Fallback xmlns="">
          <p:pic>
            <p:nvPicPr>
              <p:cNvPr id="40" name="墨迹 39">
                <a:extLst>
                  <a:ext uri="{FF2B5EF4-FFF2-40B4-BE49-F238E27FC236}">
                    <a16:creationId xmlns:a16="http://schemas.microsoft.com/office/drawing/2014/main" id="{DB790C3D-3350-455B-336F-EAD5A2D09228}"/>
                  </a:ext>
                </a:extLst>
              </p:cNvPr>
              <p:cNvPicPr/>
              <p:nvPr/>
            </p:nvPicPr>
            <p:blipFill>
              <a:blip r:embed="rId10"/>
              <a:stretch>
                <a:fillRect/>
              </a:stretch>
            </p:blipFill>
            <p:spPr>
              <a:xfrm>
                <a:off x="5817891" y="3785745"/>
                <a:ext cx="2431800" cy="329400"/>
              </a:xfrm>
              <a:prstGeom prst="rect">
                <a:avLst/>
              </a:prstGeom>
            </p:spPr>
          </p:pic>
        </mc:Fallback>
      </mc:AlternateContent>
    </p:spTree>
    <p:extLst>
      <p:ext uri="{BB962C8B-B14F-4D97-AF65-F5344CB8AC3E}">
        <p14:creationId xmlns:p14="http://schemas.microsoft.com/office/powerpoint/2010/main" val="4278576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27B524E-8C38-7CDF-5806-1DEA56D17410}"/>
              </a:ext>
            </a:extLst>
          </p:cNvPr>
          <p:cNvPicPr>
            <a:picLocks noGrp="1" noChangeAspect="1"/>
          </p:cNvPicPr>
          <p:nvPr>
            <p:ph idx="1"/>
          </p:nvPr>
        </p:nvPicPr>
        <p:blipFill>
          <a:blip r:embed="rId2"/>
          <a:stretch>
            <a:fillRect/>
          </a:stretch>
        </p:blipFill>
        <p:spPr>
          <a:xfrm>
            <a:off x="6124433" y="494619"/>
            <a:ext cx="5875438" cy="5896987"/>
          </a:xfrm>
        </p:spPr>
      </p:pic>
      <p:pic>
        <p:nvPicPr>
          <p:cNvPr id="6" name="内容占位符 4">
            <a:extLst>
              <a:ext uri="{FF2B5EF4-FFF2-40B4-BE49-F238E27FC236}">
                <a16:creationId xmlns:a16="http://schemas.microsoft.com/office/drawing/2014/main" id="{4192927F-576A-9E68-0283-F045B9E5F961}"/>
              </a:ext>
            </a:extLst>
          </p:cNvPr>
          <p:cNvPicPr>
            <a:picLocks noChangeAspect="1"/>
          </p:cNvPicPr>
          <p:nvPr/>
        </p:nvPicPr>
        <p:blipFill>
          <a:blip r:embed="rId3"/>
          <a:stretch>
            <a:fillRect/>
          </a:stretch>
        </p:blipFill>
        <p:spPr>
          <a:xfrm>
            <a:off x="551099" y="840977"/>
            <a:ext cx="5433770" cy="2228100"/>
          </a:xfrm>
          <a:prstGeom prst="rect">
            <a:avLst/>
          </a:prstGeom>
        </p:spPr>
      </p:pic>
      <p:sp>
        <p:nvSpPr>
          <p:cNvPr id="34" name="文本框 33">
            <a:extLst>
              <a:ext uri="{FF2B5EF4-FFF2-40B4-BE49-F238E27FC236}">
                <a16:creationId xmlns:a16="http://schemas.microsoft.com/office/drawing/2014/main" id="{322A0D35-E808-7EF7-7FE6-2551CD02A8E9}"/>
              </a:ext>
            </a:extLst>
          </p:cNvPr>
          <p:cNvSpPr txBox="1"/>
          <p:nvPr/>
        </p:nvSpPr>
        <p:spPr>
          <a:xfrm>
            <a:off x="690663" y="463750"/>
            <a:ext cx="3941126" cy="646331"/>
          </a:xfrm>
          <a:prstGeom prst="rect">
            <a:avLst/>
          </a:prstGeom>
          <a:noFill/>
        </p:spPr>
        <p:txBody>
          <a:bodyPr wrap="square" rtlCol="0">
            <a:spAutoFit/>
          </a:bodyPr>
          <a:lstStyle/>
          <a:p>
            <a:r>
              <a:rPr lang="zh-CN" altLang="en-US" dirty="0"/>
              <a:t>内涵：模仿逐步思考过程以得出答案</a:t>
            </a:r>
            <a:endParaRPr lang="en-US" altLang="zh-CN" dirty="0"/>
          </a:p>
          <a:p>
            <a:endParaRPr lang="zh-CN" altLang="en-US" dirty="0"/>
          </a:p>
        </p:txBody>
      </p:sp>
      <p:sp>
        <p:nvSpPr>
          <p:cNvPr id="13" name="文本框 12">
            <a:extLst>
              <a:ext uri="{FF2B5EF4-FFF2-40B4-BE49-F238E27FC236}">
                <a16:creationId xmlns:a16="http://schemas.microsoft.com/office/drawing/2014/main" id="{32428748-58FC-D9E7-983D-4E860B5E3941}"/>
              </a:ext>
            </a:extLst>
          </p:cNvPr>
          <p:cNvSpPr txBox="1"/>
          <p:nvPr/>
        </p:nvSpPr>
        <p:spPr>
          <a:xfrm>
            <a:off x="2661226" y="3579220"/>
            <a:ext cx="3555459"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t>这里首次提出</a:t>
            </a:r>
            <a:r>
              <a:rPr lang="en-US" altLang="zh-CN" sz="1600" dirty="0"/>
              <a:t>step-by-step</a:t>
            </a:r>
            <a:r>
              <a:rPr lang="zh-CN" altLang="en-US" sz="1600" dirty="0"/>
              <a:t>一词，该词在之后的多篇论文被提及。</a:t>
            </a:r>
            <a:endParaRPr lang="en-US" altLang="zh-CN" sz="1600" dirty="0"/>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zh-CN" altLang="en-US" sz="1600" dirty="0"/>
              <a:t>在</a:t>
            </a:r>
            <a:r>
              <a:rPr lang="en-US" altLang="zh-CN" sz="1600" dirty="0"/>
              <a:t>GPT-3</a:t>
            </a:r>
            <a:r>
              <a:rPr lang="zh-CN" altLang="en-US" sz="1600" dirty="0"/>
              <a:t>中，仅在每个提问之后加上一句</a:t>
            </a:r>
            <a:r>
              <a:rPr lang="en-US" altLang="zh-CN" sz="1600" dirty="0"/>
              <a:t>”Let’s think step by step”</a:t>
            </a:r>
            <a:r>
              <a:rPr lang="zh-CN" altLang="en-US" sz="1600" dirty="0"/>
              <a:t>可使回答的准确度显著提升。</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CFB4FB22-53E9-6346-C125-491D701D9EAF}"/>
                  </a:ext>
                </a:extLst>
              </p14:cNvPr>
              <p14:cNvContentPartPr/>
              <p14:nvPr/>
            </p14:nvContentPartPr>
            <p14:xfrm>
              <a:off x="6672891" y="1400745"/>
              <a:ext cx="2451600" cy="58320"/>
            </p14:xfrm>
          </p:contentPart>
        </mc:Choice>
        <mc:Fallback xmlns="">
          <p:pic>
            <p:nvPicPr>
              <p:cNvPr id="2" name="墨迹 1">
                <a:extLst>
                  <a:ext uri="{FF2B5EF4-FFF2-40B4-BE49-F238E27FC236}">
                    <a16:creationId xmlns:a16="http://schemas.microsoft.com/office/drawing/2014/main" id="{CFB4FB22-53E9-6346-C125-491D701D9EAF}"/>
                  </a:ext>
                </a:extLst>
              </p:cNvPr>
              <p:cNvPicPr/>
              <p:nvPr/>
            </p:nvPicPr>
            <p:blipFill>
              <a:blip r:embed="rId5"/>
              <a:stretch>
                <a:fillRect/>
              </a:stretch>
            </p:blipFill>
            <p:spPr>
              <a:xfrm>
                <a:off x="6601251" y="1257105"/>
                <a:ext cx="2595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BBE10D6D-BADB-00DF-B2B6-90765320CF7C}"/>
                  </a:ext>
                </a:extLst>
              </p14:cNvPr>
              <p14:cNvContentPartPr/>
              <p14:nvPr/>
            </p14:nvContentPartPr>
            <p14:xfrm>
              <a:off x="6721851" y="1516665"/>
              <a:ext cx="2146680" cy="19440"/>
            </p14:xfrm>
          </p:contentPart>
        </mc:Choice>
        <mc:Fallback xmlns="">
          <p:pic>
            <p:nvPicPr>
              <p:cNvPr id="3" name="墨迹 2">
                <a:extLst>
                  <a:ext uri="{FF2B5EF4-FFF2-40B4-BE49-F238E27FC236}">
                    <a16:creationId xmlns:a16="http://schemas.microsoft.com/office/drawing/2014/main" id="{BBE10D6D-BADB-00DF-B2B6-90765320CF7C}"/>
                  </a:ext>
                </a:extLst>
              </p:cNvPr>
              <p:cNvPicPr/>
              <p:nvPr/>
            </p:nvPicPr>
            <p:blipFill>
              <a:blip r:embed="rId7"/>
              <a:stretch>
                <a:fillRect/>
              </a:stretch>
            </p:blipFill>
            <p:spPr>
              <a:xfrm>
                <a:off x="6649851" y="1373025"/>
                <a:ext cx="22903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DAE3832E-76B9-52E5-0DD3-228E504793C0}"/>
                  </a:ext>
                </a:extLst>
              </p14:cNvPr>
              <p14:cNvContentPartPr/>
              <p14:nvPr/>
            </p14:nvContentPartPr>
            <p14:xfrm>
              <a:off x="9105051" y="1380945"/>
              <a:ext cx="2192400" cy="39240"/>
            </p14:xfrm>
          </p:contentPart>
        </mc:Choice>
        <mc:Fallback xmlns="">
          <p:pic>
            <p:nvPicPr>
              <p:cNvPr id="4" name="墨迹 3">
                <a:extLst>
                  <a:ext uri="{FF2B5EF4-FFF2-40B4-BE49-F238E27FC236}">
                    <a16:creationId xmlns:a16="http://schemas.microsoft.com/office/drawing/2014/main" id="{DAE3832E-76B9-52E5-0DD3-228E504793C0}"/>
                  </a:ext>
                </a:extLst>
              </p:cNvPr>
              <p:cNvPicPr/>
              <p:nvPr/>
            </p:nvPicPr>
            <p:blipFill>
              <a:blip r:embed="rId9"/>
              <a:stretch>
                <a:fillRect/>
              </a:stretch>
            </p:blipFill>
            <p:spPr>
              <a:xfrm>
                <a:off x="9069051" y="1309305"/>
                <a:ext cx="2264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墨迹 13">
                <a:extLst>
                  <a:ext uri="{FF2B5EF4-FFF2-40B4-BE49-F238E27FC236}">
                    <a16:creationId xmlns:a16="http://schemas.microsoft.com/office/drawing/2014/main" id="{3FDE0205-D6AA-F58B-35E6-9706676488FC}"/>
                  </a:ext>
                </a:extLst>
              </p14:cNvPr>
              <p14:cNvContentPartPr/>
              <p14:nvPr/>
            </p14:nvContentPartPr>
            <p14:xfrm>
              <a:off x="1969851" y="2353305"/>
              <a:ext cx="1021320" cy="15840"/>
            </p14:xfrm>
          </p:contentPart>
        </mc:Choice>
        <mc:Fallback xmlns="">
          <p:pic>
            <p:nvPicPr>
              <p:cNvPr id="14" name="墨迹 13">
                <a:extLst>
                  <a:ext uri="{FF2B5EF4-FFF2-40B4-BE49-F238E27FC236}">
                    <a16:creationId xmlns:a16="http://schemas.microsoft.com/office/drawing/2014/main" id="{3FDE0205-D6AA-F58B-35E6-9706676488FC}"/>
                  </a:ext>
                </a:extLst>
              </p:cNvPr>
              <p:cNvPicPr/>
              <p:nvPr/>
            </p:nvPicPr>
            <p:blipFill>
              <a:blip r:embed="rId11"/>
              <a:stretch>
                <a:fillRect/>
              </a:stretch>
            </p:blipFill>
            <p:spPr>
              <a:xfrm>
                <a:off x="1915851" y="2245665"/>
                <a:ext cx="1128960" cy="231480"/>
              </a:xfrm>
              <a:prstGeom prst="rect">
                <a:avLst/>
              </a:prstGeom>
            </p:spPr>
          </p:pic>
        </mc:Fallback>
      </mc:AlternateContent>
    </p:spTree>
    <p:extLst>
      <p:ext uri="{BB962C8B-B14F-4D97-AF65-F5344CB8AC3E}">
        <p14:creationId xmlns:p14="http://schemas.microsoft.com/office/powerpoint/2010/main" val="1918860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41F11C-858C-C125-C8A3-5609798E1509}"/>
              </a:ext>
            </a:extLst>
          </p:cNvPr>
          <p:cNvSpPr>
            <a:spLocks noGrp="1"/>
          </p:cNvSpPr>
          <p:nvPr>
            <p:ph type="ctrTitle"/>
          </p:nvPr>
        </p:nvSpPr>
        <p:spPr/>
        <p:txBody>
          <a:bodyPr/>
          <a:lstStyle/>
          <a:p>
            <a:r>
              <a:rPr lang="zh-CN" altLang="en-US"/>
              <a:t>前置知识</a:t>
            </a:r>
            <a:endParaRPr lang="zh-CN" altLang="en-US" dirty="0"/>
          </a:p>
        </p:txBody>
      </p:sp>
    </p:spTree>
    <p:extLst>
      <p:ext uri="{BB962C8B-B14F-4D97-AF65-F5344CB8AC3E}">
        <p14:creationId xmlns:p14="http://schemas.microsoft.com/office/powerpoint/2010/main" val="395646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18A42A-D28F-A67B-D768-BC6A11552304}"/>
              </a:ext>
            </a:extLst>
          </p:cNvPr>
          <p:cNvSpPr>
            <a:spLocks noGrp="1"/>
          </p:cNvSpPr>
          <p:nvPr>
            <p:ph type="ctrTitle"/>
          </p:nvPr>
        </p:nvSpPr>
        <p:spPr>
          <a:xfrm>
            <a:off x="1524000" y="1122363"/>
            <a:ext cx="9144000" cy="2387600"/>
          </a:xfrm>
        </p:spPr>
        <p:txBody>
          <a:bodyPr/>
          <a:lstStyle/>
          <a:p>
            <a:r>
              <a:rPr lang="en-US" altLang="zh-CN" b="1" dirty="0"/>
              <a:t>Chain of thought prompting</a:t>
            </a:r>
            <a:endParaRPr lang="zh-CN" altLang="en-US" b="1" dirty="0"/>
          </a:p>
        </p:txBody>
      </p:sp>
      <p:sp>
        <p:nvSpPr>
          <p:cNvPr id="4" name="副标题 3">
            <a:extLst>
              <a:ext uri="{FF2B5EF4-FFF2-40B4-BE49-F238E27FC236}">
                <a16:creationId xmlns:a16="http://schemas.microsoft.com/office/drawing/2014/main" id="{9E45A815-7121-A017-CE11-65F8071B37DA}"/>
              </a:ext>
            </a:extLst>
          </p:cNvPr>
          <p:cNvSpPr>
            <a:spLocks noGrp="1"/>
          </p:cNvSpPr>
          <p:nvPr>
            <p:ph type="subTitle" idx="1"/>
          </p:nvPr>
        </p:nvSpPr>
        <p:spPr/>
        <p:txBody>
          <a:bodyPr>
            <a:normAutofit/>
          </a:bodyPr>
          <a:lstStyle/>
          <a:p>
            <a:r>
              <a:rPr lang="zh-CN" altLang="en-US" sz="3200" dirty="0"/>
              <a:t>（</a:t>
            </a:r>
            <a:r>
              <a:rPr lang="en-US" altLang="zh-CN" sz="3200" dirty="0"/>
              <a:t>COT</a:t>
            </a:r>
            <a:r>
              <a:rPr lang="zh-CN" altLang="en-US" sz="3200" dirty="0"/>
              <a:t>的一些特点）</a:t>
            </a:r>
          </a:p>
        </p:txBody>
      </p:sp>
    </p:spTree>
    <p:extLst>
      <p:ext uri="{BB962C8B-B14F-4D97-AF65-F5344CB8AC3E}">
        <p14:creationId xmlns:p14="http://schemas.microsoft.com/office/powerpoint/2010/main" val="2097225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B9755-93E4-B369-DB75-EF71905AF4EC}"/>
              </a:ext>
            </a:extLst>
          </p:cNvPr>
          <p:cNvSpPr>
            <a:spLocks noGrp="1"/>
          </p:cNvSpPr>
          <p:nvPr>
            <p:ph type="title"/>
          </p:nvPr>
        </p:nvSpPr>
        <p:spPr>
          <a:xfrm>
            <a:off x="838200" y="365125"/>
            <a:ext cx="10515600" cy="2713679"/>
          </a:xfrm>
        </p:spPr>
        <p:txBody>
          <a:bodyPr>
            <a:noAutofit/>
          </a:bodyPr>
          <a:lstStyle/>
          <a:p>
            <a:r>
              <a:rPr lang="en-US" altLang="zh-CN" sz="2400" dirty="0"/>
              <a:t>1. COT</a:t>
            </a:r>
            <a:r>
              <a:rPr lang="zh-CN" altLang="en-US" sz="2400" dirty="0"/>
              <a:t>通过提供这种“分解”思维方式，模型能够在推理任务中分阶段地解决问题。</a:t>
            </a:r>
            <a:br>
              <a:rPr lang="en-US" altLang="zh-CN" sz="2400" dirty="0"/>
            </a:br>
            <a:br>
              <a:rPr lang="en-US" altLang="zh-CN" sz="2400" dirty="0"/>
            </a:br>
            <a:r>
              <a:rPr lang="zh-CN" altLang="en-US" sz="2400" dirty="0"/>
              <a:t>由于语言模型是</a:t>
            </a:r>
            <a:r>
              <a:rPr lang="en-US" altLang="zh-CN" sz="2400" dirty="0"/>
              <a:t>token by token</a:t>
            </a:r>
            <a:r>
              <a:rPr lang="zh-CN" altLang="en-US" sz="2400" dirty="0"/>
              <a:t>的，当模型分阶段地输出时，其产生的</a:t>
            </a:r>
            <a:r>
              <a:rPr lang="en-US" altLang="zh-CN" sz="2400" dirty="0"/>
              <a:t>token</a:t>
            </a:r>
            <a:r>
              <a:rPr lang="zh-CN" altLang="en-US" sz="2400" dirty="0"/>
              <a:t>会增加，这样会</a:t>
            </a:r>
            <a:r>
              <a:rPr lang="zh-CN" altLang="en-US" sz="2400" dirty="0">
                <a:highlight>
                  <a:srgbClr val="FFFF00"/>
                </a:highlight>
              </a:rPr>
              <a:t>为这个复杂问题分配更多的计算资源，就好比人类在思考复杂的数学问题时会消耗更多的脑力，这样可以提升其处理复杂问题的能力。</a:t>
            </a:r>
          </a:p>
        </p:txBody>
      </p:sp>
      <p:pic>
        <p:nvPicPr>
          <p:cNvPr id="5" name="内容占位符 4">
            <a:extLst>
              <a:ext uri="{FF2B5EF4-FFF2-40B4-BE49-F238E27FC236}">
                <a16:creationId xmlns:a16="http://schemas.microsoft.com/office/drawing/2014/main" id="{7B3C3FC7-C045-F0ED-0FEE-D9BFB152A1E5}"/>
              </a:ext>
            </a:extLst>
          </p:cNvPr>
          <p:cNvPicPr>
            <a:picLocks noGrp="1" noChangeAspect="1"/>
          </p:cNvPicPr>
          <p:nvPr>
            <p:ph idx="1"/>
          </p:nvPr>
        </p:nvPicPr>
        <p:blipFill>
          <a:blip r:embed="rId2"/>
          <a:stretch>
            <a:fillRect/>
          </a:stretch>
        </p:blipFill>
        <p:spPr>
          <a:xfrm>
            <a:off x="838200" y="3453319"/>
            <a:ext cx="8752701" cy="2121867"/>
          </a:xfrm>
        </p:spPr>
      </p:pic>
    </p:spTree>
    <p:extLst>
      <p:ext uri="{BB962C8B-B14F-4D97-AF65-F5344CB8AC3E}">
        <p14:creationId xmlns:p14="http://schemas.microsoft.com/office/powerpoint/2010/main" val="2534863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31EE3-DA1C-5BBC-B16E-C78B2E29C7D0}"/>
              </a:ext>
            </a:extLst>
          </p:cNvPr>
          <p:cNvSpPr>
            <a:spLocks noGrp="1"/>
          </p:cNvSpPr>
          <p:nvPr>
            <p:ph type="title"/>
          </p:nvPr>
        </p:nvSpPr>
        <p:spPr>
          <a:xfrm>
            <a:off x="974387" y="1119018"/>
            <a:ext cx="10515600" cy="1325563"/>
          </a:xfrm>
        </p:spPr>
        <p:txBody>
          <a:bodyPr>
            <a:noAutofit/>
          </a:bodyPr>
          <a:lstStyle/>
          <a:p>
            <a:r>
              <a:rPr lang="en-US" altLang="zh-CN" sz="2400" dirty="0"/>
              <a:t>2. </a:t>
            </a:r>
            <a:r>
              <a:rPr lang="zh-CN" altLang="en-US" sz="2400" dirty="0"/>
              <a:t>思路链为模型的行为</a:t>
            </a:r>
            <a:r>
              <a:rPr lang="zh-CN" altLang="en-US" sz="2400" dirty="0">
                <a:highlight>
                  <a:srgbClr val="FFFF00"/>
                </a:highlight>
              </a:rPr>
              <a:t>提供了一个可解释的窗口</a:t>
            </a:r>
            <a:r>
              <a:rPr lang="zh-CN" altLang="en-US" sz="2400" dirty="0"/>
              <a:t>，表明它如何得出特定的答案，并提供调试推理路径出错的机会</a:t>
            </a:r>
          </a:p>
        </p:txBody>
      </p:sp>
      <p:pic>
        <p:nvPicPr>
          <p:cNvPr id="5" name="内容占位符 4">
            <a:extLst>
              <a:ext uri="{FF2B5EF4-FFF2-40B4-BE49-F238E27FC236}">
                <a16:creationId xmlns:a16="http://schemas.microsoft.com/office/drawing/2014/main" id="{BD2E5D89-6118-F383-4FD4-2D5C626D22A1}"/>
              </a:ext>
            </a:extLst>
          </p:cNvPr>
          <p:cNvPicPr>
            <a:picLocks noGrp="1" noChangeAspect="1"/>
          </p:cNvPicPr>
          <p:nvPr>
            <p:ph idx="1"/>
          </p:nvPr>
        </p:nvPicPr>
        <p:blipFill>
          <a:blip r:embed="rId2"/>
          <a:stretch>
            <a:fillRect/>
          </a:stretch>
        </p:blipFill>
        <p:spPr>
          <a:xfrm>
            <a:off x="974387" y="3429000"/>
            <a:ext cx="6600507" cy="2156601"/>
          </a:xfrm>
        </p:spPr>
      </p:pic>
    </p:spTree>
    <p:extLst>
      <p:ext uri="{BB962C8B-B14F-4D97-AF65-F5344CB8AC3E}">
        <p14:creationId xmlns:p14="http://schemas.microsoft.com/office/powerpoint/2010/main" val="2002740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F32C0-EDF5-8AD2-16CA-02B53FDA4B61}"/>
              </a:ext>
            </a:extLst>
          </p:cNvPr>
          <p:cNvSpPr>
            <a:spLocks noGrp="1"/>
          </p:cNvSpPr>
          <p:nvPr>
            <p:ph type="title"/>
          </p:nvPr>
        </p:nvSpPr>
        <p:spPr>
          <a:xfrm>
            <a:off x="770107" y="1162793"/>
            <a:ext cx="10515600" cy="1325563"/>
          </a:xfrm>
        </p:spPr>
        <p:txBody>
          <a:bodyPr>
            <a:normAutofit/>
          </a:bodyPr>
          <a:lstStyle/>
          <a:p>
            <a:r>
              <a:rPr lang="en-US" altLang="zh-CN" sz="2400" dirty="0"/>
              <a:t>3. COT</a:t>
            </a:r>
            <a:r>
              <a:rPr lang="zh-CN" altLang="en-US" sz="2400" dirty="0"/>
              <a:t>可用于诸如数学应用题、符号操作和常识推理等任务，并且（原则上）适用于人类可以通过语言解决的任何任务。（</a:t>
            </a:r>
            <a:r>
              <a:rPr lang="zh-CN" altLang="en-US" sz="2400" dirty="0">
                <a:highlight>
                  <a:srgbClr val="FFFF00"/>
                </a:highlight>
              </a:rPr>
              <a:t>就是说</a:t>
            </a:r>
            <a:r>
              <a:rPr lang="en-US" altLang="zh-CN" sz="2400" dirty="0">
                <a:highlight>
                  <a:srgbClr val="FFFF00"/>
                </a:highlight>
              </a:rPr>
              <a:t>COT</a:t>
            </a:r>
            <a:r>
              <a:rPr lang="zh-CN" altLang="en-US" sz="2400" dirty="0">
                <a:highlight>
                  <a:srgbClr val="FFFF00"/>
                </a:highlight>
              </a:rPr>
              <a:t>不仅可以用在做数学题上，还可以用在其他各种能用语言解决的任务上</a:t>
            </a:r>
            <a:r>
              <a:rPr lang="zh-CN" altLang="en-US" sz="2400" dirty="0"/>
              <a:t>）</a:t>
            </a:r>
            <a:endParaRPr lang="zh-CN" altLang="en-US" dirty="0"/>
          </a:p>
        </p:txBody>
      </p:sp>
      <p:pic>
        <p:nvPicPr>
          <p:cNvPr id="5" name="内容占位符 4">
            <a:extLst>
              <a:ext uri="{FF2B5EF4-FFF2-40B4-BE49-F238E27FC236}">
                <a16:creationId xmlns:a16="http://schemas.microsoft.com/office/drawing/2014/main" id="{B7D98687-68CF-18EF-60B2-9243A62AFABA}"/>
              </a:ext>
            </a:extLst>
          </p:cNvPr>
          <p:cNvPicPr>
            <a:picLocks noGrp="1" noChangeAspect="1"/>
          </p:cNvPicPr>
          <p:nvPr>
            <p:ph idx="1"/>
          </p:nvPr>
        </p:nvPicPr>
        <p:blipFill>
          <a:blip r:embed="rId2"/>
          <a:stretch>
            <a:fillRect/>
          </a:stretch>
        </p:blipFill>
        <p:spPr>
          <a:xfrm>
            <a:off x="702014" y="3521413"/>
            <a:ext cx="8250752" cy="2062689"/>
          </a:xfrm>
        </p:spPr>
      </p:pic>
    </p:spTree>
    <p:extLst>
      <p:ext uri="{BB962C8B-B14F-4D97-AF65-F5344CB8AC3E}">
        <p14:creationId xmlns:p14="http://schemas.microsoft.com/office/powerpoint/2010/main" val="342591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7499D-627F-A826-3193-CB2B2D7F3B82}"/>
              </a:ext>
            </a:extLst>
          </p:cNvPr>
          <p:cNvSpPr>
            <a:spLocks noGrp="1"/>
          </p:cNvSpPr>
          <p:nvPr>
            <p:ph type="title"/>
          </p:nvPr>
        </p:nvSpPr>
        <p:spPr>
          <a:xfrm>
            <a:off x="838200" y="365125"/>
            <a:ext cx="10515600" cy="2305118"/>
          </a:xfrm>
        </p:spPr>
        <p:txBody>
          <a:bodyPr>
            <a:noAutofit/>
          </a:bodyPr>
          <a:lstStyle/>
          <a:p>
            <a:r>
              <a:rPr lang="en-US" altLang="zh-CN" sz="2400" dirty="0"/>
              <a:t>4. </a:t>
            </a:r>
            <a:r>
              <a:rPr lang="zh-CN" altLang="en-US" sz="2400" dirty="0"/>
              <a:t>只需将</a:t>
            </a:r>
            <a:r>
              <a:rPr lang="en-US" altLang="zh-CN" sz="2400" dirty="0"/>
              <a:t>COT</a:t>
            </a:r>
            <a:r>
              <a:rPr lang="zh-CN" altLang="en-US" sz="2400" dirty="0"/>
              <a:t>序列的示例纳入</a:t>
            </a:r>
            <a:r>
              <a:rPr lang="en-US" altLang="zh-CN" sz="2400" dirty="0"/>
              <a:t>few-shot prompting</a:t>
            </a:r>
            <a:r>
              <a:rPr lang="zh-CN" altLang="en-US" sz="2400" dirty="0"/>
              <a:t>的范例中，就可以在足够大的现成语言模型中轻松引发</a:t>
            </a:r>
            <a:r>
              <a:rPr lang="en-US" altLang="zh-CN" sz="2400" dirty="0"/>
              <a:t>COT</a:t>
            </a:r>
            <a:r>
              <a:rPr lang="zh-CN" altLang="en-US" sz="2400" dirty="0"/>
              <a:t>。就是说给几个使用了</a:t>
            </a:r>
            <a:r>
              <a:rPr lang="en-US" altLang="zh-CN" sz="2400" dirty="0"/>
              <a:t>COT</a:t>
            </a:r>
            <a:r>
              <a:rPr lang="zh-CN" altLang="en-US" sz="2400" dirty="0"/>
              <a:t>的样例，然后再去向模型提问，模型就会自动返回使用了</a:t>
            </a:r>
            <a:r>
              <a:rPr lang="en-US" altLang="zh-CN" sz="2400" dirty="0"/>
              <a:t>COT</a:t>
            </a:r>
            <a:r>
              <a:rPr lang="zh-CN" altLang="en-US" sz="2400" dirty="0"/>
              <a:t>的答案。</a:t>
            </a:r>
          </a:p>
        </p:txBody>
      </p:sp>
      <p:pic>
        <p:nvPicPr>
          <p:cNvPr id="5" name="内容占位符 4">
            <a:extLst>
              <a:ext uri="{FF2B5EF4-FFF2-40B4-BE49-F238E27FC236}">
                <a16:creationId xmlns:a16="http://schemas.microsoft.com/office/drawing/2014/main" id="{A2F132D9-C6D4-926E-94F9-3BF9467FD943}"/>
              </a:ext>
            </a:extLst>
          </p:cNvPr>
          <p:cNvPicPr>
            <a:picLocks noGrp="1" noChangeAspect="1"/>
          </p:cNvPicPr>
          <p:nvPr>
            <p:ph idx="1"/>
          </p:nvPr>
        </p:nvPicPr>
        <p:blipFill>
          <a:blip r:embed="rId2"/>
          <a:stretch>
            <a:fillRect/>
          </a:stretch>
        </p:blipFill>
        <p:spPr>
          <a:xfrm>
            <a:off x="838200" y="3191107"/>
            <a:ext cx="8023699" cy="1788415"/>
          </a:xfrm>
        </p:spPr>
      </p:pic>
    </p:spTree>
    <p:extLst>
      <p:ext uri="{BB962C8B-B14F-4D97-AF65-F5344CB8AC3E}">
        <p14:creationId xmlns:p14="http://schemas.microsoft.com/office/powerpoint/2010/main" val="2363121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5B363-F0DF-3853-CC61-8FFDB12CBB77}"/>
              </a:ext>
            </a:extLst>
          </p:cNvPr>
          <p:cNvSpPr>
            <a:spLocks noGrp="1"/>
          </p:cNvSpPr>
          <p:nvPr>
            <p:ph type="ctrTitle"/>
          </p:nvPr>
        </p:nvSpPr>
        <p:spPr>
          <a:xfrm>
            <a:off x="1524000" y="1122363"/>
            <a:ext cx="9144000" cy="2387600"/>
          </a:xfrm>
        </p:spPr>
        <p:txBody>
          <a:bodyPr>
            <a:normAutofit/>
          </a:bodyPr>
          <a:lstStyle/>
          <a:p>
            <a:r>
              <a:rPr lang="en-US" altLang="zh-CN" sz="6600" dirty="0"/>
              <a:t>Arithmetic Reasoning</a:t>
            </a:r>
            <a:endParaRPr lang="zh-CN" altLang="en-US" sz="6600" dirty="0"/>
          </a:p>
        </p:txBody>
      </p:sp>
      <p:sp>
        <p:nvSpPr>
          <p:cNvPr id="5" name="副标题 4">
            <a:extLst>
              <a:ext uri="{FF2B5EF4-FFF2-40B4-BE49-F238E27FC236}">
                <a16:creationId xmlns:a16="http://schemas.microsoft.com/office/drawing/2014/main" id="{9B6C2BE6-A3CE-E530-432F-59299AA90D79}"/>
              </a:ext>
            </a:extLst>
          </p:cNvPr>
          <p:cNvSpPr>
            <a:spLocks noGrp="1"/>
          </p:cNvSpPr>
          <p:nvPr>
            <p:ph type="subTitle" idx="1"/>
          </p:nvPr>
        </p:nvSpPr>
        <p:spPr/>
        <p:txBody>
          <a:bodyPr/>
          <a:lstStyle/>
          <a:p>
            <a:r>
              <a:rPr lang="zh-CN" altLang="en-US" dirty="0"/>
              <a:t>（在数学题推理上的实验）</a:t>
            </a:r>
          </a:p>
        </p:txBody>
      </p:sp>
    </p:spTree>
    <p:extLst>
      <p:ext uri="{BB962C8B-B14F-4D97-AF65-F5344CB8AC3E}">
        <p14:creationId xmlns:p14="http://schemas.microsoft.com/office/powerpoint/2010/main" val="3260995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C5A0FF-4E6A-526B-F08D-3A23826F501F}"/>
              </a:ext>
            </a:extLst>
          </p:cNvPr>
          <p:cNvSpPr txBox="1"/>
          <p:nvPr/>
        </p:nvSpPr>
        <p:spPr>
          <a:xfrm>
            <a:off x="739302" y="233464"/>
            <a:ext cx="10826885" cy="6463308"/>
          </a:xfrm>
          <a:prstGeom prst="rect">
            <a:avLst/>
          </a:prstGeom>
          <a:noFill/>
        </p:spPr>
        <p:txBody>
          <a:bodyPr wrap="square" rtlCol="0">
            <a:spAutoFit/>
          </a:bodyPr>
          <a:lstStyle/>
          <a:p>
            <a:r>
              <a:rPr lang="zh-CN" altLang="en-US" dirty="0"/>
              <a:t>实验包含</a:t>
            </a:r>
            <a:r>
              <a:rPr lang="en-US" altLang="zh-CN" dirty="0"/>
              <a:t>6</a:t>
            </a:r>
            <a:r>
              <a:rPr lang="zh-CN" altLang="en-US" dirty="0"/>
              <a:t>个数据集以及</a:t>
            </a:r>
            <a:r>
              <a:rPr lang="en-US" altLang="zh-CN" dirty="0"/>
              <a:t>2</a:t>
            </a:r>
            <a:r>
              <a:rPr lang="zh-CN" altLang="en-US" dirty="0"/>
              <a:t>个模型：</a:t>
            </a:r>
            <a:endParaRPr lang="en-US" altLang="zh-CN" dirty="0"/>
          </a:p>
          <a:p>
            <a:endParaRPr lang="en-US" altLang="zh-CN" dirty="0"/>
          </a:p>
          <a:p>
            <a:r>
              <a:rPr lang="zh-CN" altLang="en-US" dirty="0"/>
              <a:t>数据集：</a:t>
            </a:r>
            <a:endParaRPr lang="en-US" altLang="zh-CN" dirty="0"/>
          </a:p>
          <a:p>
            <a:r>
              <a:rPr lang="en-US" altLang="zh-CN" b="1" dirty="0" err="1"/>
              <a:t>SingleOp</a:t>
            </a:r>
            <a:r>
              <a:rPr lang="zh-CN" altLang="en-US" dirty="0"/>
              <a:t>：该数据集包含简单的数学应用题，只需进行一次算术运算（如加法或减法）即可解决。</a:t>
            </a:r>
            <a:endParaRPr lang="en-US" altLang="zh-CN" dirty="0"/>
          </a:p>
          <a:p>
            <a:r>
              <a:rPr lang="en-US" altLang="zh-CN" b="1" dirty="0" err="1"/>
              <a:t>SingleEq</a:t>
            </a:r>
            <a:r>
              <a:rPr lang="zh-CN" altLang="en-US" dirty="0"/>
              <a:t>：该数据集包含可以使用单个方程式解决的数学应用题。</a:t>
            </a:r>
            <a:endParaRPr lang="en-US" altLang="zh-CN" dirty="0"/>
          </a:p>
          <a:p>
            <a:r>
              <a:rPr lang="en-US" altLang="zh-CN" b="1" dirty="0" err="1"/>
              <a:t>AddSub</a:t>
            </a:r>
            <a:r>
              <a:rPr lang="zh-CN" altLang="en-US" dirty="0"/>
              <a:t>：该数据集包含主要涉及加法和减法运算的问题。</a:t>
            </a:r>
            <a:endParaRPr lang="en-US" altLang="zh-CN" dirty="0"/>
          </a:p>
          <a:p>
            <a:r>
              <a:rPr lang="en-US" altLang="zh-CN" b="1" dirty="0" err="1"/>
              <a:t>ASDiv</a:t>
            </a:r>
            <a:r>
              <a:rPr lang="zh-CN" altLang="en-US" dirty="0"/>
              <a:t>：是一个多样化的数学应用题数据集，涵盖了广泛的问题类型和难度级别。</a:t>
            </a:r>
            <a:endParaRPr lang="en-US" altLang="zh-CN" dirty="0"/>
          </a:p>
          <a:p>
            <a:r>
              <a:rPr lang="en-US" altLang="zh-CN" b="1" dirty="0" err="1"/>
              <a:t>MultiArith</a:t>
            </a:r>
            <a:r>
              <a:rPr lang="zh-CN" altLang="en-US" dirty="0"/>
              <a:t>：该数据集具有多步算术问题，需要进行多次运算才能得出最终答案。</a:t>
            </a:r>
            <a:endParaRPr lang="en-US" altLang="zh-CN" dirty="0"/>
          </a:p>
          <a:p>
            <a:r>
              <a:rPr lang="en-US" altLang="zh-CN" b="1" dirty="0"/>
              <a:t>GSM8K</a:t>
            </a:r>
            <a:r>
              <a:rPr lang="zh-CN" altLang="en-US" dirty="0"/>
              <a:t>：之前介绍过。</a:t>
            </a:r>
            <a:endParaRPr lang="en-US" altLang="zh-CN" dirty="0"/>
          </a:p>
          <a:p>
            <a:r>
              <a:rPr lang="zh-CN" altLang="en-US" dirty="0">
                <a:highlight>
                  <a:srgbClr val="FFFF00"/>
                </a:highlight>
              </a:rPr>
              <a:t>前面四个数据集的题解决起来比较简单，使用</a:t>
            </a:r>
            <a:r>
              <a:rPr lang="en-US" altLang="zh-CN" dirty="0">
                <a:highlight>
                  <a:srgbClr val="FFFF00"/>
                </a:highlight>
              </a:rPr>
              <a:t>system 1</a:t>
            </a:r>
            <a:r>
              <a:rPr lang="zh-CN" altLang="en-US" dirty="0">
                <a:highlight>
                  <a:srgbClr val="FFFF00"/>
                </a:highlight>
              </a:rPr>
              <a:t>即可，后面两个数据集需要多步推理，使用</a:t>
            </a:r>
            <a:r>
              <a:rPr lang="en-US" altLang="zh-CN" dirty="0">
                <a:highlight>
                  <a:srgbClr val="FFFF00"/>
                </a:highlight>
              </a:rPr>
              <a:t>system 2</a:t>
            </a:r>
            <a:r>
              <a:rPr lang="zh-CN" altLang="en-US" dirty="0">
                <a:highlight>
                  <a:srgbClr val="FFFF00"/>
                </a:highlight>
              </a:rPr>
              <a:t>。</a:t>
            </a:r>
            <a:endParaRPr lang="en-US" altLang="zh-CN" dirty="0">
              <a:highlight>
                <a:srgbClr val="FFFF00"/>
              </a:highlight>
            </a:endParaRPr>
          </a:p>
          <a:p>
            <a:endParaRPr lang="en-US" altLang="zh-CN" dirty="0">
              <a:highlight>
                <a:srgbClr val="FFFF00"/>
              </a:highlight>
            </a:endParaRPr>
          </a:p>
          <a:p>
            <a:r>
              <a:rPr lang="zh-CN" altLang="en-US" dirty="0"/>
              <a:t>模型：</a:t>
            </a:r>
            <a:endParaRPr lang="en-US" altLang="zh-CN" dirty="0"/>
          </a:p>
          <a:p>
            <a:r>
              <a:rPr lang="en-US" altLang="zh-CN" b="1" dirty="0"/>
              <a:t>LaMDA</a:t>
            </a:r>
            <a:r>
              <a:rPr lang="zh-CN" altLang="en-US" b="1" dirty="0"/>
              <a:t>（</a:t>
            </a:r>
            <a:r>
              <a:rPr lang="en-US" altLang="zh-CN" b="1" dirty="0"/>
              <a:t>Language Model for Dialogue Applications</a:t>
            </a:r>
            <a:r>
              <a:rPr lang="zh-CN" altLang="en-US" b="1" dirty="0"/>
              <a:t>）</a:t>
            </a:r>
            <a:r>
              <a:rPr lang="zh-CN" altLang="en-US" dirty="0"/>
              <a:t>：</a:t>
            </a:r>
          </a:p>
          <a:p>
            <a:pPr>
              <a:buFont typeface="Arial" panose="020B0604020202020204" pitchFamily="34" charset="0"/>
              <a:buChar char="•"/>
            </a:pPr>
            <a:r>
              <a:rPr lang="zh-CN" altLang="en-US" dirty="0"/>
              <a:t> 由</a:t>
            </a:r>
            <a:r>
              <a:rPr lang="en-US" altLang="zh-CN" dirty="0"/>
              <a:t>Google</a:t>
            </a:r>
            <a:r>
              <a:rPr lang="zh-CN" altLang="en-US" dirty="0"/>
              <a:t>开发，专注于对话生成。</a:t>
            </a:r>
          </a:p>
          <a:p>
            <a:pPr>
              <a:buFont typeface="Arial" panose="020B0604020202020204" pitchFamily="34" charset="0"/>
              <a:buChar char="•"/>
            </a:pPr>
            <a:r>
              <a:rPr lang="zh-CN" altLang="en-US" dirty="0"/>
              <a:t> 具有多种参数规模，包括</a:t>
            </a:r>
            <a:r>
              <a:rPr lang="en-US" altLang="zh-CN" dirty="0"/>
              <a:t>422M</a:t>
            </a:r>
            <a:r>
              <a:rPr lang="zh-CN" altLang="en-US" dirty="0"/>
              <a:t>、</a:t>
            </a:r>
            <a:r>
              <a:rPr lang="en-US" altLang="zh-CN" dirty="0"/>
              <a:t>2B</a:t>
            </a:r>
            <a:r>
              <a:rPr lang="zh-CN" altLang="en-US" dirty="0"/>
              <a:t>、</a:t>
            </a:r>
            <a:r>
              <a:rPr lang="en-US" altLang="zh-CN" dirty="0"/>
              <a:t>8B</a:t>
            </a:r>
            <a:r>
              <a:rPr lang="zh-CN" altLang="en-US" dirty="0"/>
              <a:t>、</a:t>
            </a:r>
            <a:r>
              <a:rPr lang="en-US" altLang="zh-CN" dirty="0"/>
              <a:t>68B</a:t>
            </a:r>
            <a:r>
              <a:rPr lang="zh-CN" altLang="en-US" dirty="0"/>
              <a:t>和</a:t>
            </a:r>
            <a:r>
              <a:rPr lang="en-US" altLang="zh-CN" dirty="0"/>
              <a:t>137B</a:t>
            </a:r>
            <a:r>
              <a:rPr lang="zh-CN" altLang="en-US" dirty="0"/>
              <a:t>的模型。</a:t>
            </a:r>
          </a:p>
          <a:p>
            <a:pPr>
              <a:buFont typeface="Arial" panose="020B0604020202020204" pitchFamily="34" charset="0"/>
              <a:buChar char="•"/>
            </a:pPr>
            <a:r>
              <a:rPr lang="zh-CN" altLang="en-US" dirty="0"/>
              <a:t> 主要使用预训练模型，没有进行对话微调，旨在生成连贯且自然的对话回应。</a:t>
            </a:r>
            <a:endParaRPr lang="en-US" altLang="zh-CN" dirty="0"/>
          </a:p>
          <a:p>
            <a:r>
              <a:rPr lang="en-US" altLang="zh-CN" b="1" dirty="0" err="1"/>
              <a:t>PaLM</a:t>
            </a:r>
            <a:endParaRPr lang="en-US" altLang="zh-CN" b="1" dirty="0"/>
          </a:p>
          <a:p>
            <a:endParaRPr lang="en-US" altLang="zh-CN" b="1" dirty="0"/>
          </a:p>
          <a:p>
            <a:r>
              <a:rPr lang="zh-CN" altLang="en-US" dirty="0"/>
              <a:t>两者的联系在于它们都基于谷歌的大规模架构和数据处理技术，但</a:t>
            </a:r>
            <a:r>
              <a:rPr lang="en-US" altLang="zh-CN" b="1" dirty="0" err="1"/>
              <a:t>PaLM</a:t>
            </a:r>
            <a:r>
              <a:rPr lang="en-US" altLang="zh-CN" b="1" dirty="0"/>
              <a:t> </a:t>
            </a:r>
            <a:r>
              <a:rPr lang="zh-CN" altLang="en-US" b="1" dirty="0"/>
              <a:t>更偏向通用性和跨任务能力</a:t>
            </a:r>
            <a:r>
              <a:rPr lang="zh-CN" altLang="en-US" dirty="0"/>
              <a:t>，而 </a:t>
            </a:r>
            <a:r>
              <a:rPr lang="en-US" altLang="zh-CN" b="1" dirty="0"/>
              <a:t>LaMDA </a:t>
            </a:r>
            <a:r>
              <a:rPr lang="zh-CN" altLang="en-US" b="1" dirty="0"/>
              <a:t>更偏向对话应用</a:t>
            </a:r>
            <a:r>
              <a:rPr lang="zh-CN" altLang="en-US" dirty="0"/>
              <a:t>。</a:t>
            </a:r>
            <a:endParaRPr lang="en-US" altLang="zh-CN" dirty="0"/>
          </a:p>
          <a:p>
            <a:endParaRPr lang="en-US" altLang="zh-CN" dirty="0"/>
          </a:p>
          <a:p>
            <a:r>
              <a:rPr lang="zh-CN" altLang="en-US" dirty="0"/>
              <a:t>使用</a:t>
            </a:r>
            <a:r>
              <a:rPr lang="en-US" altLang="zh-CN" dirty="0"/>
              <a:t>greedy decoding</a:t>
            </a:r>
            <a:r>
              <a:rPr lang="zh-CN" altLang="en-US" dirty="0"/>
              <a:t>，它的基本思想是每一步都选择当前最有可能的下一个单词，从而逐步构建输出文本。</a:t>
            </a:r>
            <a:endParaRPr lang="zh-CN" altLang="en-US" b="1" dirty="0"/>
          </a:p>
          <a:p>
            <a:endParaRPr lang="en-US" altLang="zh-CN" dirty="0"/>
          </a:p>
        </p:txBody>
      </p:sp>
    </p:spTree>
    <p:extLst>
      <p:ext uri="{BB962C8B-B14F-4D97-AF65-F5344CB8AC3E}">
        <p14:creationId xmlns:p14="http://schemas.microsoft.com/office/powerpoint/2010/main" val="1103923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853ECFA-AB9E-8FB4-DF51-54000C073448}"/>
              </a:ext>
            </a:extLst>
          </p:cNvPr>
          <p:cNvSpPr txBox="1"/>
          <p:nvPr/>
        </p:nvSpPr>
        <p:spPr>
          <a:xfrm>
            <a:off x="1245277" y="880353"/>
            <a:ext cx="10510599" cy="369332"/>
          </a:xfrm>
          <a:prstGeom prst="rect">
            <a:avLst/>
          </a:prstGeom>
          <a:noFill/>
        </p:spPr>
        <p:txBody>
          <a:bodyPr wrap="square" rtlCol="0">
            <a:spAutoFit/>
          </a:bodyPr>
          <a:lstStyle/>
          <a:p>
            <a:r>
              <a:rPr lang="zh-CN" altLang="en-US" dirty="0"/>
              <a:t>两种</a:t>
            </a:r>
            <a:r>
              <a:rPr lang="en-US" altLang="zh-CN" dirty="0"/>
              <a:t>prompting</a:t>
            </a:r>
            <a:r>
              <a:rPr lang="zh-CN" altLang="en-US" dirty="0"/>
              <a:t>方式，之前已介绍：</a:t>
            </a:r>
          </a:p>
        </p:txBody>
      </p:sp>
      <p:sp>
        <p:nvSpPr>
          <p:cNvPr id="5" name="文本框 4">
            <a:extLst>
              <a:ext uri="{FF2B5EF4-FFF2-40B4-BE49-F238E27FC236}">
                <a16:creationId xmlns:a16="http://schemas.microsoft.com/office/drawing/2014/main" id="{2298AA40-2CE1-3CB7-5E26-50C8AFF15199}"/>
              </a:ext>
            </a:extLst>
          </p:cNvPr>
          <p:cNvSpPr txBox="1"/>
          <p:nvPr/>
        </p:nvSpPr>
        <p:spPr>
          <a:xfrm>
            <a:off x="1284188" y="5087565"/>
            <a:ext cx="3555459" cy="646331"/>
          </a:xfrm>
          <a:prstGeom prst="rect">
            <a:avLst/>
          </a:prstGeom>
          <a:noFill/>
        </p:spPr>
        <p:txBody>
          <a:bodyPr wrap="square" rtlCol="0">
            <a:spAutoFit/>
          </a:bodyPr>
          <a:lstStyle/>
          <a:p>
            <a:r>
              <a:rPr lang="en-US" altLang="zh-CN" dirty="0"/>
              <a:t>Few-shot</a:t>
            </a:r>
            <a:r>
              <a:rPr lang="zh-CN" altLang="en-US" dirty="0"/>
              <a:t>，最后输入问题上模型直接输出答案。</a:t>
            </a:r>
          </a:p>
        </p:txBody>
      </p:sp>
      <p:pic>
        <p:nvPicPr>
          <p:cNvPr id="11" name="图片 10">
            <a:extLst>
              <a:ext uri="{FF2B5EF4-FFF2-40B4-BE49-F238E27FC236}">
                <a16:creationId xmlns:a16="http://schemas.microsoft.com/office/drawing/2014/main" id="{DDE23B6E-EDE4-4F26-A549-5889035868A5}"/>
              </a:ext>
            </a:extLst>
          </p:cNvPr>
          <p:cNvPicPr>
            <a:picLocks noChangeAspect="1"/>
          </p:cNvPicPr>
          <p:nvPr/>
        </p:nvPicPr>
        <p:blipFill>
          <a:blip r:embed="rId2"/>
          <a:srcRect l="-963" t="45732" r="1"/>
          <a:stretch/>
        </p:blipFill>
        <p:spPr>
          <a:xfrm>
            <a:off x="6382176" y="1636453"/>
            <a:ext cx="4067878" cy="3339244"/>
          </a:xfrm>
          <a:prstGeom prst="rect">
            <a:avLst/>
          </a:prstGeom>
        </p:spPr>
      </p:pic>
      <p:pic>
        <p:nvPicPr>
          <p:cNvPr id="13" name="图片 12">
            <a:extLst>
              <a:ext uri="{FF2B5EF4-FFF2-40B4-BE49-F238E27FC236}">
                <a16:creationId xmlns:a16="http://schemas.microsoft.com/office/drawing/2014/main" id="{77EEC4C0-6BC9-5BE0-1DB3-102DF02709FB}"/>
              </a:ext>
            </a:extLst>
          </p:cNvPr>
          <p:cNvPicPr>
            <a:picLocks noChangeAspect="1"/>
          </p:cNvPicPr>
          <p:nvPr/>
        </p:nvPicPr>
        <p:blipFill>
          <a:blip r:embed="rId2"/>
          <a:srcRect l="1" r="-963" b="53952"/>
          <a:stretch/>
        </p:blipFill>
        <p:spPr>
          <a:xfrm>
            <a:off x="1245277" y="1636453"/>
            <a:ext cx="4067878" cy="2833407"/>
          </a:xfrm>
          <a:prstGeom prst="rect">
            <a:avLst/>
          </a:prstGeom>
        </p:spPr>
      </p:pic>
      <p:sp>
        <p:nvSpPr>
          <p:cNvPr id="14" name="文本框 13">
            <a:extLst>
              <a:ext uri="{FF2B5EF4-FFF2-40B4-BE49-F238E27FC236}">
                <a16:creationId xmlns:a16="http://schemas.microsoft.com/office/drawing/2014/main" id="{C55C20B2-7F26-966B-0F58-5DA62784C7F2}"/>
              </a:ext>
            </a:extLst>
          </p:cNvPr>
          <p:cNvSpPr txBox="1"/>
          <p:nvPr/>
        </p:nvSpPr>
        <p:spPr>
          <a:xfrm>
            <a:off x="6500576" y="5087565"/>
            <a:ext cx="4007659" cy="1477328"/>
          </a:xfrm>
          <a:prstGeom prst="rect">
            <a:avLst/>
          </a:prstGeom>
          <a:noFill/>
        </p:spPr>
        <p:txBody>
          <a:bodyPr wrap="square" rtlCol="0">
            <a:spAutoFit/>
          </a:bodyPr>
          <a:lstStyle/>
          <a:p>
            <a:r>
              <a:rPr lang="en-US" altLang="zh-CN" dirty="0"/>
              <a:t>Few-shot</a:t>
            </a:r>
            <a:r>
              <a:rPr lang="zh-CN" altLang="en-US" dirty="0"/>
              <a:t>，最后输入问题上模型输出推理及答案。由于大多数数据集只有</a:t>
            </a:r>
            <a:r>
              <a:rPr lang="zh-CN" altLang="en-US" u="sng" dirty="0"/>
              <a:t>评估分割</a:t>
            </a:r>
            <a:r>
              <a:rPr lang="zh-CN" altLang="en-US" dirty="0"/>
              <a:t>，我们手动编制了一组八个通用的</a:t>
            </a:r>
            <a:r>
              <a:rPr lang="en-US" altLang="zh-CN" dirty="0"/>
              <a:t>few-shot</a:t>
            </a:r>
            <a:r>
              <a:rPr lang="zh-CN" altLang="en-US" dirty="0"/>
              <a:t>示例，每个示例都附有思考链。</a:t>
            </a:r>
          </a:p>
        </p:txBody>
      </p:sp>
      <p:sp>
        <p:nvSpPr>
          <p:cNvPr id="2" name="文本框 1">
            <a:extLst>
              <a:ext uri="{FF2B5EF4-FFF2-40B4-BE49-F238E27FC236}">
                <a16:creationId xmlns:a16="http://schemas.microsoft.com/office/drawing/2014/main" id="{D57FD843-744A-54DC-D57E-FA5237560DC9}"/>
              </a:ext>
            </a:extLst>
          </p:cNvPr>
          <p:cNvSpPr txBox="1"/>
          <p:nvPr/>
        </p:nvSpPr>
        <p:spPr>
          <a:xfrm>
            <a:off x="4694334" y="5662215"/>
            <a:ext cx="1731477" cy="1015663"/>
          </a:xfrm>
          <a:prstGeom prst="rect">
            <a:avLst/>
          </a:prstGeom>
          <a:noFill/>
        </p:spPr>
        <p:txBody>
          <a:bodyPr wrap="square" rtlCol="0">
            <a:spAutoFit/>
          </a:bodyPr>
          <a:lstStyle/>
          <a:p>
            <a:r>
              <a:rPr lang="en-US" altLang="zh-CN" sz="1200" dirty="0">
                <a:solidFill>
                  <a:schemeClr val="accent1"/>
                </a:solidFill>
              </a:rPr>
              <a:t>Evaluation split</a:t>
            </a:r>
            <a:r>
              <a:rPr lang="zh-CN" altLang="en-US" sz="1200" dirty="0">
                <a:solidFill>
                  <a:schemeClr val="accent1"/>
                </a:solidFill>
              </a:rPr>
              <a:t>意味着这些数据集没有明确的训练和验证集，只提供了一个独立的评估集来测量模型的性能。</a:t>
            </a:r>
          </a:p>
        </p:txBody>
      </p:sp>
      <p:cxnSp>
        <p:nvCxnSpPr>
          <p:cNvPr id="6" name="直接箭头连接符 5">
            <a:extLst>
              <a:ext uri="{FF2B5EF4-FFF2-40B4-BE49-F238E27FC236}">
                <a16:creationId xmlns:a16="http://schemas.microsoft.com/office/drawing/2014/main" id="{B845E0B1-A324-3A43-30D7-E58A4A1F7241}"/>
              </a:ext>
            </a:extLst>
          </p:cNvPr>
          <p:cNvCxnSpPr>
            <a:cxnSpLocks/>
          </p:cNvCxnSpPr>
          <p:nvPr/>
        </p:nvCxnSpPr>
        <p:spPr>
          <a:xfrm flipV="1">
            <a:off x="6351047" y="5899825"/>
            <a:ext cx="299058" cy="231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353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3EBB4DB-9A6A-669F-7E9B-6239EFB74371}"/>
              </a:ext>
            </a:extLst>
          </p:cNvPr>
          <p:cNvPicPr>
            <a:picLocks noGrp="1" noChangeAspect="1"/>
          </p:cNvPicPr>
          <p:nvPr>
            <p:ph idx="1"/>
          </p:nvPr>
        </p:nvPicPr>
        <p:blipFill>
          <a:blip r:embed="rId2"/>
          <a:stretch>
            <a:fillRect/>
          </a:stretch>
        </p:blipFill>
        <p:spPr>
          <a:xfrm>
            <a:off x="862519" y="1170802"/>
            <a:ext cx="9395298" cy="4360524"/>
          </a:xfrm>
        </p:spPr>
      </p:pic>
      <p:sp>
        <p:nvSpPr>
          <p:cNvPr id="13" name="文本框 12">
            <a:extLst>
              <a:ext uri="{FF2B5EF4-FFF2-40B4-BE49-F238E27FC236}">
                <a16:creationId xmlns:a16="http://schemas.microsoft.com/office/drawing/2014/main" id="{35CC59EA-3588-2908-040C-C410F0D5EBDD}"/>
              </a:ext>
            </a:extLst>
          </p:cNvPr>
          <p:cNvSpPr txBox="1"/>
          <p:nvPr/>
        </p:nvSpPr>
        <p:spPr>
          <a:xfrm>
            <a:off x="563394" y="676072"/>
            <a:ext cx="11065212" cy="369332"/>
          </a:xfrm>
          <a:prstGeom prst="rect">
            <a:avLst/>
          </a:prstGeom>
          <a:noFill/>
        </p:spPr>
        <p:txBody>
          <a:bodyPr wrap="square" rtlCol="0">
            <a:spAutoFit/>
          </a:bodyPr>
          <a:lstStyle/>
          <a:p>
            <a:r>
              <a:rPr lang="zh-CN" altLang="en-US" dirty="0"/>
              <a:t>横轴为模型规模，即参数量，纵轴为问题的解决比例。圆点代表标准</a:t>
            </a:r>
            <a:r>
              <a:rPr lang="en-US" altLang="zh-CN" dirty="0"/>
              <a:t>Prompting</a:t>
            </a:r>
            <a:r>
              <a:rPr lang="zh-CN" altLang="en-US" dirty="0"/>
              <a:t>，星号代表</a:t>
            </a:r>
            <a:r>
              <a:rPr lang="en-US" altLang="zh-CN" dirty="0"/>
              <a:t>COT prompting</a:t>
            </a:r>
            <a:r>
              <a:rPr lang="zh-CN" altLang="en-US" dirty="0"/>
              <a:t>。</a:t>
            </a:r>
          </a:p>
        </p:txBody>
      </p:sp>
      <p:sp>
        <p:nvSpPr>
          <p:cNvPr id="18" name="箭头: 上 17">
            <a:extLst>
              <a:ext uri="{FF2B5EF4-FFF2-40B4-BE49-F238E27FC236}">
                <a16:creationId xmlns:a16="http://schemas.microsoft.com/office/drawing/2014/main" id="{6E630030-0106-C9AB-3D22-0E42CD11E1DD}"/>
              </a:ext>
            </a:extLst>
          </p:cNvPr>
          <p:cNvSpPr/>
          <p:nvPr/>
        </p:nvSpPr>
        <p:spPr>
          <a:xfrm>
            <a:off x="3351179" y="4401856"/>
            <a:ext cx="218872" cy="1254868"/>
          </a:xfrm>
          <a:prstGeom prst="upArrow">
            <a:avLst>
              <a:gd name="adj1" fmla="val 58888"/>
              <a:gd name="adj2" fmla="val 5000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00EF036-4349-772E-DAFB-B0431B90AD3F}"/>
              </a:ext>
            </a:extLst>
          </p:cNvPr>
          <p:cNvSpPr txBox="1"/>
          <p:nvPr/>
        </p:nvSpPr>
        <p:spPr>
          <a:xfrm>
            <a:off x="199417" y="5535942"/>
            <a:ext cx="5477485" cy="523220"/>
          </a:xfrm>
          <a:prstGeom prst="rect">
            <a:avLst/>
          </a:prstGeom>
          <a:noFill/>
        </p:spPr>
        <p:txBody>
          <a:bodyPr wrap="square" rtlCol="0">
            <a:spAutoFit/>
          </a:bodyPr>
          <a:lstStyle/>
          <a:p>
            <a:r>
              <a:rPr lang="zh-CN" altLang="en-US" sz="1400" dirty="0"/>
              <a:t>前四个题库中，两种</a:t>
            </a:r>
            <a:r>
              <a:rPr lang="en-US" altLang="zh-CN" sz="1400" dirty="0"/>
              <a:t>prompting</a:t>
            </a:r>
            <a:r>
              <a:rPr lang="zh-CN" altLang="en-US" sz="1400" dirty="0"/>
              <a:t>效果相近，</a:t>
            </a:r>
            <a:r>
              <a:rPr lang="en-US" altLang="zh-CN" sz="1400" dirty="0"/>
              <a:t>COT</a:t>
            </a:r>
            <a:r>
              <a:rPr lang="zh-CN" altLang="en-US" sz="1400" dirty="0"/>
              <a:t>略好。且二者随着模型参数量增加，性能提升均较快。</a:t>
            </a:r>
          </a:p>
        </p:txBody>
      </p:sp>
      <p:sp>
        <p:nvSpPr>
          <p:cNvPr id="20" name="箭头: 上 19">
            <a:extLst>
              <a:ext uri="{FF2B5EF4-FFF2-40B4-BE49-F238E27FC236}">
                <a16:creationId xmlns:a16="http://schemas.microsoft.com/office/drawing/2014/main" id="{AC48CFA0-883D-E3DC-F6CA-F45CF922B186}"/>
              </a:ext>
            </a:extLst>
          </p:cNvPr>
          <p:cNvSpPr/>
          <p:nvPr/>
        </p:nvSpPr>
        <p:spPr>
          <a:xfrm>
            <a:off x="7996136" y="4362855"/>
            <a:ext cx="218872" cy="1293869"/>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E472069-4DB0-376D-B5F0-71C833457369}"/>
              </a:ext>
            </a:extLst>
          </p:cNvPr>
          <p:cNvSpPr txBox="1"/>
          <p:nvPr/>
        </p:nvSpPr>
        <p:spPr>
          <a:xfrm>
            <a:off x="5492077" y="5615622"/>
            <a:ext cx="6798821" cy="954107"/>
          </a:xfrm>
          <a:prstGeom prst="rect">
            <a:avLst/>
          </a:prstGeom>
          <a:noFill/>
        </p:spPr>
        <p:txBody>
          <a:bodyPr wrap="square" rtlCol="0">
            <a:spAutoFit/>
          </a:bodyPr>
          <a:lstStyle/>
          <a:p>
            <a:r>
              <a:rPr lang="zh-CN" altLang="en-US" sz="1400" dirty="0"/>
              <a:t>后两个较复杂的题库中，</a:t>
            </a:r>
            <a:r>
              <a:rPr lang="en-US" altLang="zh-CN" sz="1400" dirty="0"/>
              <a:t>COT prompting</a:t>
            </a:r>
            <a:r>
              <a:rPr lang="zh-CN" altLang="en-US" sz="1400" dirty="0"/>
              <a:t>的表现均显著好过标准</a:t>
            </a:r>
            <a:r>
              <a:rPr lang="en-US" altLang="zh-CN" sz="1400" dirty="0"/>
              <a:t>prompting</a:t>
            </a:r>
            <a:r>
              <a:rPr lang="zh-CN" altLang="en-US" sz="1400" dirty="0"/>
              <a:t>。且对于标准</a:t>
            </a:r>
            <a:r>
              <a:rPr lang="en-US" altLang="zh-CN" sz="1400" dirty="0"/>
              <a:t>prompting</a:t>
            </a:r>
            <a:r>
              <a:rPr lang="zh-CN" altLang="en-US" sz="1400" dirty="0"/>
              <a:t>，都出现了</a:t>
            </a:r>
            <a:r>
              <a:rPr lang="en-US" altLang="zh-CN" sz="1400" dirty="0"/>
              <a:t>flat scaling curve</a:t>
            </a:r>
            <a:r>
              <a:rPr lang="zh-CN" altLang="en-US" sz="1400" dirty="0"/>
              <a:t>。值得注意的是，只有在约 </a:t>
            </a:r>
            <a:r>
              <a:rPr lang="en-US" altLang="zh-CN" sz="1400" dirty="0"/>
              <a:t>100B </a:t>
            </a:r>
            <a:r>
              <a:rPr lang="zh-CN" altLang="en-US" sz="1400" dirty="0"/>
              <a:t>个参数的规模上，思路链提示的效果才优于标准提示；规模较小的模型产生的思路链流畅但不合逻辑，导致性能低于标准提示。</a:t>
            </a:r>
          </a:p>
        </p:txBody>
      </p:sp>
    </p:spTree>
    <p:extLst>
      <p:ext uri="{BB962C8B-B14F-4D97-AF65-F5344CB8AC3E}">
        <p14:creationId xmlns:p14="http://schemas.microsoft.com/office/powerpoint/2010/main" val="907048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6DDA9CA-BEA1-77E8-EB97-7345E26692EE}"/>
              </a:ext>
            </a:extLst>
          </p:cNvPr>
          <p:cNvSpPr>
            <a:spLocks noGrp="1"/>
          </p:cNvSpPr>
          <p:nvPr>
            <p:ph idx="1"/>
          </p:nvPr>
        </p:nvSpPr>
        <p:spPr>
          <a:xfrm>
            <a:off x="479391" y="508252"/>
            <a:ext cx="6885562" cy="6082238"/>
          </a:xfrm>
        </p:spPr>
        <p:txBody>
          <a:bodyPr>
            <a:normAutofit/>
          </a:bodyPr>
          <a:lstStyle/>
          <a:p>
            <a:r>
              <a:rPr lang="zh-CN" altLang="en-US" sz="1800" dirty="0"/>
              <a:t>在 </a:t>
            </a:r>
            <a:r>
              <a:rPr lang="en-US" altLang="zh-CN" sz="1800" dirty="0"/>
              <a:t>GSM8K</a:t>
            </a:r>
            <a:r>
              <a:rPr lang="zh-CN" altLang="en-US" sz="1800" dirty="0"/>
              <a:t>、</a:t>
            </a:r>
            <a:r>
              <a:rPr lang="en-US" altLang="zh-CN" sz="1800" dirty="0"/>
              <a:t>SVAMP </a:t>
            </a:r>
            <a:r>
              <a:rPr lang="zh-CN" altLang="en-US" sz="1800" dirty="0"/>
              <a:t>和 </a:t>
            </a:r>
            <a:r>
              <a:rPr lang="en-US" altLang="zh-CN" sz="1800" dirty="0"/>
              <a:t>MAWPS </a:t>
            </a:r>
            <a:r>
              <a:rPr lang="zh-CN" altLang="en-US" sz="1800" dirty="0"/>
              <a:t>数据集中，研究人员训练了特定的监督学习模型，用这些数据集中的问题</a:t>
            </a:r>
            <a:r>
              <a:rPr lang="en-US" altLang="zh-CN" sz="1800" dirty="0"/>
              <a:t>-</a:t>
            </a:r>
            <a:r>
              <a:rPr lang="zh-CN" altLang="en-US" sz="1800" dirty="0"/>
              <a:t>答案对（即标注数据）来微调模型，使其学会如何解答类似的问题。因此，这些监督模型的最佳表现代表了一个基准线。</a:t>
            </a:r>
            <a:endParaRPr lang="en-US" altLang="zh-CN" sz="1800" dirty="0"/>
          </a:p>
          <a:p>
            <a:endParaRPr lang="zh-CN" altLang="en-US" sz="1800" dirty="0"/>
          </a:p>
          <a:p>
            <a:r>
              <a:rPr lang="zh-CN" altLang="en-US" sz="1800" dirty="0"/>
              <a:t>当模型规模增加到约 </a:t>
            </a:r>
            <a:r>
              <a:rPr lang="en-US" altLang="zh-CN" sz="1800" dirty="0"/>
              <a:t>100B </a:t>
            </a:r>
            <a:r>
              <a:rPr lang="zh-CN" altLang="en-US" sz="1800" dirty="0"/>
              <a:t>参数时，</a:t>
            </a:r>
            <a:r>
              <a:rPr lang="en-US" altLang="zh-CN" sz="1800" dirty="0" err="1"/>
              <a:t>CoT</a:t>
            </a:r>
            <a:r>
              <a:rPr lang="en-US" altLang="zh-CN" sz="1800" dirty="0"/>
              <a:t> </a:t>
            </a:r>
            <a:r>
              <a:rPr lang="zh-CN" altLang="en-US" sz="1800" dirty="0"/>
              <a:t>提示才显著提升模型的解决率。小规模模型（如 </a:t>
            </a:r>
            <a:r>
              <a:rPr lang="en-US" altLang="zh-CN" sz="1800" dirty="0"/>
              <a:t>0.4B </a:t>
            </a:r>
            <a:r>
              <a:rPr lang="zh-CN" altLang="en-US" sz="1800" dirty="0"/>
              <a:t>和 </a:t>
            </a:r>
            <a:r>
              <a:rPr lang="en-US" altLang="zh-CN" sz="1800" dirty="0"/>
              <a:t>8B </a:t>
            </a:r>
            <a:r>
              <a:rPr lang="zh-CN" altLang="en-US" sz="1800" dirty="0"/>
              <a:t>参数）在使用 </a:t>
            </a:r>
            <a:r>
              <a:rPr lang="en-US" altLang="zh-CN" sz="1800" dirty="0" err="1"/>
              <a:t>CoT</a:t>
            </a:r>
            <a:r>
              <a:rPr lang="en-US" altLang="zh-CN" sz="1800" dirty="0"/>
              <a:t> </a:t>
            </a:r>
            <a:r>
              <a:rPr lang="zh-CN" altLang="en-US" sz="1800" dirty="0"/>
              <a:t>提示时并没有显著提升，甚至在一些情况下表现反而下降。</a:t>
            </a:r>
            <a:endParaRPr lang="en-US" altLang="zh-CN" sz="1800" dirty="0"/>
          </a:p>
          <a:p>
            <a:endParaRPr lang="zh-CN" altLang="en-US" sz="1800" dirty="0"/>
          </a:p>
          <a:p>
            <a:r>
              <a:rPr lang="zh-CN" altLang="en-US" sz="1800" dirty="0"/>
              <a:t>任务复杂度与 </a:t>
            </a:r>
            <a:r>
              <a:rPr lang="en-US" altLang="zh-CN" sz="1800" dirty="0" err="1"/>
              <a:t>CoT</a:t>
            </a:r>
            <a:r>
              <a:rPr lang="en-US" altLang="zh-CN" sz="1800" dirty="0"/>
              <a:t> </a:t>
            </a:r>
            <a:r>
              <a:rPr lang="zh-CN" altLang="en-US" sz="1800" dirty="0"/>
              <a:t>提示的效果：从图中可以看出，任务越复杂，</a:t>
            </a:r>
            <a:r>
              <a:rPr lang="en-US" altLang="zh-CN" sz="1800" dirty="0" err="1"/>
              <a:t>CoT</a:t>
            </a:r>
            <a:r>
              <a:rPr lang="en-US" altLang="zh-CN" sz="1800" dirty="0"/>
              <a:t> </a:t>
            </a:r>
            <a:r>
              <a:rPr lang="zh-CN" altLang="en-US" sz="1800" dirty="0"/>
              <a:t>提示的效果越明显。以 </a:t>
            </a:r>
            <a:r>
              <a:rPr lang="en-US" altLang="zh-CN" sz="1800" dirty="0"/>
              <a:t>GSM8K</a:t>
            </a:r>
            <a:r>
              <a:rPr lang="zh-CN" altLang="en-US" sz="1800" dirty="0"/>
              <a:t>（数学推理题，基准性能最低）为例，</a:t>
            </a:r>
            <a:r>
              <a:rPr lang="en-US" altLang="zh-CN" sz="1800" dirty="0"/>
              <a:t>GPT </a:t>
            </a:r>
            <a:r>
              <a:rPr lang="zh-CN" altLang="en-US" sz="1800" dirty="0"/>
              <a:t>和 </a:t>
            </a:r>
            <a:r>
              <a:rPr lang="en-US" altLang="zh-CN" sz="1800" dirty="0" err="1"/>
              <a:t>PaLM</a:t>
            </a:r>
            <a:r>
              <a:rPr lang="en-US" altLang="zh-CN" sz="1800" dirty="0"/>
              <a:t> </a:t>
            </a:r>
            <a:r>
              <a:rPr lang="zh-CN" altLang="en-US" sz="1800" dirty="0"/>
              <a:t>在最大参数量时，使用 </a:t>
            </a:r>
            <a:r>
              <a:rPr lang="en-US" altLang="zh-CN" sz="1800" dirty="0" err="1"/>
              <a:t>CoT</a:t>
            </a:r>
            <a:r>
              <a:rPr lang="en-US" altLang="zh-CN" sz="1800" dirty="0"/>
              <a:t> </a:t>
            </a:r>
            <a:r>
              <a:rPr lang="zh-CN" altLang="en-US" sz="1800" dirty="0"/>
              <a:t>提示后的性能提升了超过一倍。而对于 </a:t>
            </a:r>
            <a:r>
              <a:rPr lang="en-US" altLang="zh-CN" sz="1800" dirty="0"/>
              <a:t>MAWPS </a:t>
            </a:r>
            <a:r>
              <a:rPr lang="zh-CN" altLang="en-US" sz="1800" dirty="0"/>
              <a:t>中的 </a:t>
            </a:r>
            <a:r>
              <a:rPr lang="en-US" altLang="zh-CN" sz="1800" dirty="0" err="1"/>
              <a:t>SingleOp</a:t>
            </a:r>
            <a:r>
              <a:rPr lang="zh-CN" altLang="en-US" sz="1800" dirty="0"/>
              <a:t>（只需一步运算的简单任务），</a:t>
            </a:r>
            <a:r>
              <a:rPr lang="en-US" altLang="zh-CN" sz="1800" dirty="0" err="1"/>
              <a:t>CoT</a:t>
            </a:r>
            <a:r>
              <a:rPr lang="en-US" altLang="zh-CN" sz="1800" dirty="0"/>
              <a:t> </a:t>
            </a:r>
            <a:r>
              <a:rPr lang="zh-CN" altLang="en-US" sz="1800" dirty="0"/>
              <a:t>提示的提升则不明显，甚至可能略有下降。</a:t>
            </a:r>
          </a:p>
          <a:p>
            <a:endParaRPr lang="zh-CN" altLang="en-US" sz="1800" dirty="0"/>
          </a:p>
          <a:p>
            <a:r>
              <a:rPr lang="zh-CN" altLang="en-US" sz="1800" dirty="0"/>
              <a:t>超越监督学习的最佳表现：在 </a:t>
            </a:r>
            <a:r>
              <a:rPr lang="en-US" altLang="zh-CN" sz="1800" dirty="0"/>
              <a:t>GSM8K</a:t>
            </a:r>
            <a:r>
              <a:rPr lang="zh-CN" altLang="en-US" sz="1800" dirty="0"/>
              <a:t>、</a:t>
            </a:r>
            <a:r>
              <a:rPr lang="en-US" altLang="zh-CN" sz="1800" dirty="0"/>
              <a:t>SVAMP </a:t>
            </a:r>
            <a:r>
              <a:rPr lang="zh-CN" altLang="en-US" sz="1800" dirty="0"/>
              <a:t>和 </a:t>
            </a:r>
            <a:r>
              <a:rPr lang="en-US" altLang="zh-CN" sz="1800" dirty="0"/>
              <a:t>MAWPS </a:t>
            </a:r>
            <a:r>
              <a:rPr lang="zh-CN" altLang="en-US" sz="1800" dirty="0"/>
              <a:t>数据集上，</a:t>
            </a:r>
            <a:r>
              <a:rPr lang="en-US" altLang="zh-CN" sz="1800" dirty="0" err="1"/>
              <a:t>PaLM</a:t>
            </a:r>
            <a:r>
              <a:rPr lang="en-US" altLang="zh-CN" sz="1800" dirty="0"/>
              <a:t> 540B </a:t>
            </a:r>
            <a:r>
              <a:rPr lang="zh-CN" altLang="en-US" sz="1800" dirty="0"/>
              <a:t>使用 </a:t>
            </a:r>
            <a:r>
              <a:rPr lang="en-US" altLang="zh-CN" sz="1800" dirty="0" err="1"/>
              <a:t>CoT</a:t>
            </a:r>
            <a:r>
              <a:rPr lang="en-US" altLang="zh-CN" sz="1800" dirty="0"/>
              <a:t> </a:t>
            </a:r>
            <a:r>
              <a:rPr lang="zh-CN" altLang="en-US" sz="1800" dirty="0"/>
              <a:t>提示达到了新的最佳水平，超过了之前使用有标签数据微调的监督模型。</a:t>
            </a:r>
          </a:p>
          <a:p>
            <a:endParaRPr lang="zh-CN" altLang="en-US" sz="1600" dirty="0"/>
          </a:p>
        </p:txBody>
      </p:sp>
      <p:pic>
        <p:nvPicPr>
          <p:cNvPr id="5" name="图片 4">
            <a:extLst>
              <a:ext uri="{FF2B5EF4-FFF2-40B4-BE49-F238E27FC236}">
                <a16:creationId xmlns:a16="http://schemas.microsoft.com/office/drawing/2014/main" id="{AF7A6776-9B9A-DD4D-643E-41D6645833A8}"/>
              </a:ext>
            </a:extLst>
          </p:cNvPr>
          <p:cNvPicPr>
            <a:picLocks noChangeAspect="1"/>
          </p:cNvPicPr>
          <p:nvPr/>
        </p:nvPicPr>
        <p:blipFill>
          <a:blip r:embed="rId2"/>
          <a:stretch>
            <a:fillRect/>
          </a:stretch>
        </p:blipFill>
        <p:spPr>
          <a:xfrm>
            <a:off x="7511375" y="245604"/>
            <a:ext cx="4088859" cy="6002792"/>
          </a:xfrm>
          <a:prstGeom prst="rect">
            <a:avLst/>
          </a:prstGeom>
        </p:spPr>
      </p:pic>
      <p:sp>
        <p:nvSpPr>
          <p:cNvPr id="7" name="文本框 6">
            <a:extLst>
              <a:ext uri="{FF2B5EF4-FFF2-40B4-BE49-F238E27FC236}">
                <a16:creationId xmlns:a16="http://schemas.microsoft.com/office/drawing/2014/main" id="{8ACB64AC-86D5-C0F3-E3FF-EAA1EABD90DC}"/>
              </a:ext>
            </a:extLst>
          </p:cNvPr>
          <p:cNvSpPr txBox="1"/>
          <p:nvPr/>
        </p:nvSpPr>
        <p:spPr>
          <a:xfrm>
            <a:off x="9513650" y="6332707"/>
            <a:ext cx="948447" cy="307777"/>
          </a:xfrm>
          <a:prstGeom prst="rect">
            <a:avLst/>
          </a:prstGeom>
          <a:noFill/>
        </p:spPr>
        <p:txBody>
          <a:bodyPr wrap="square" rtlCol="0">
            <a:spAutoFit/>
          </a:bodyPr>
          <a:lstStyle/>
          <a:p>
            <a:r>
              <a:rPr lang="zh-CN" altLang="en-US" sz="1400" b="1" dirty="0"/>
              <a:t>第六版</a:t>
            </a:r>
          </a:p>
        </p:txBody>
      </p:sp>
    </p:spTree>
    <p:extLst>
      <p:ext uri="{BB962C8B-B14F-4D97-AF65-F5344CB8AC3E}">
        <p14:creationId xmlns:p14="http://schemas.microsoft.com/office/powerpoint/2010/main" val="203158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8237D-AA49-8F88-BDE6-4626CEE291F8}"/>
              </a:ext>
            </a:extLst>
          </p:cNvPr>
          <p:cNvSpPr>
            <a:spLocks noGrp="1"/>
          </p:cNvSpPr>
          <p:nvPr>
            <p:ph type="title"/>
          </p:nvPr>
        </p:nvSpPr>
        <p:spPr>
          <a:xfrm>
            <a:off x="838200" y="919266"/>
            <a:ext cx="10515600" cy="797667"/>
          </a:xfrm>
        </p:spPr>
        <p:txBody>
          <a:bodyPr>
            <a:normAutofit fontScale="90000"/>
          </a:bodyPr>
          <a:lstStyle/>
          <a:p>
            <a:r>
              <a:rPr lang="zh-CN" altLang="en-US" b="1" i="0" dirty="0">
                <a:effectLst/>
                <a:latin typeface="ui-sans-serif"/>
              </a:rPr>
              <a:t>零样本提示</a:t>
            </a:r>
            <a:r>
              <a:rPr lang="en-US" altLang="zh-CN" b="1" i="0" dirty="0">
                <a:effectLst/>
                <a:latin typeface="ui-sans-serif"/>
              </a:rPr>
              <a:t>(Zero-Shot Prompting)</a:t>
            </a:r>
            <a:br>
              <a:rPr lang="en-US" altLang="zh-CN" b="1" i="0" dirty="0">
                <a:effectLst/>
                <a:latin typeface="ui-sans-serif"/>
              </a:rPr>
            </a:br>
            <a:br>
              <a:rPr lang="zh-CN" altLang="en-US" b="1" i="0" dirty="0">
                <a:effectLst/>
                <a:latin typeface="ui-sans-serif"/>
              </a:rPr>
            </a:br>
            <a:endParaRPr lang="zh-CN" altLang="en-US" dirty="0"/>
          </a:p>
        </p:txBody>
      </p:sp>
      <p:pic>
        <p:nvPicPr>
          <p:cNvPr id="7" name="内容占位符 6">
            <a:extLst>
              <a:ext uri="{FF2B5EF4-FFF2-40B4-BE49-F238E27FC236}">
                <a16:creationId xmlns:a16="http://schemas.microsoft.com/office/drawing/2014/main" id="{94A2C9D9-D2D5-857F-0407-BA11B9859D1C}"/>
              </a:ext>
            </a:extLst>
          </p:cNvPr>
          <p:cNvPicPr>
            <a:picLocks noGrp="1" noChangeAspect="1"/>
          </p:cNvPicPr>
          <p:nvPr>
            <p:ph idx="1"/>
          </p:nvPr>
        </p:nvPicPr>
        <p:blipFill>
          <a:blip r:embed="rId2"/>
          <a:stretch>
            <a:fillRect/>
          </a:stretch>
        </p:blipFill>
        <p:spPr>
          <a:xfrm>
            <a:off x="838200" y="1318098"/>
            <a:ext cx="8977738" cy="2884251"/>
          </a:xfrm>
        </p:spPr>
      </p:pic>
      <p:sp>
        <p:nvSpPr>
          <p:cNvPr id="10" name="文本框 9">
            <a:extLst>
              <a:ext uri="{FF2B5EF4-FFF2-40B4-BE49-F238E27FC236}">
                <a16:creationId xmlns:a16="http://schemas.microsoft.com/office/drawing/2014/main" id="{F2B93517-8AF1-6C2B-1E12-18CCF2CDFB84}"/>
              </a:ext>
            </a:extLst>
          </p:cNvPr>
          <p:cNvSpPr txBox="1"/>
          <p:nvPr/>
        </p:nvSpPr>
        <p:spPr>
          <a:xfrm>
            <a:off x="838200" y="4810327"/>
            <a:ext cx="10515600" cy="461665"/>
          </a:xfrm>
          <a:prstGeom prst="rect">
            <a:avLst/>
          </a:prstGeom>
          <a:noFill/>
        </p:spPr>
        <p:txBody>
          <a:bodyPr wrap="square" rtlCol="0">
            <a:spAutoFit/>
          </a:bodyPr>
          <a:lstStyle/>
          <a:p>
            <a:r>
              <a:rPr lang="zh-CN" altLang="en-US" sz="2400" b="0" i="0" dirty="0">
                <a:solidFill>
                  <a:srgbClr val="334155"/>
                </a:solidFill>
                <a:effectLst/>
                <a:latin typeface="ui-sans-serif"/>
              </a:rPr>
              <a:t>在上面的提示中，我们没有向模型提供任何示例</a:t>
            </a:r>
            <a:r>
              <a:rPr lang="en-US" altLang="zh-CN" sz="2400" b="0" i="0" dirty="0">
                <a:solidFill>
                  <a:srgbClr val="334155"/>
                </a:solidFill>
                <a:effectLst/>
                <a:latin typeface="ui-sans-serif"/>
              </a:rPr>
              <a:t>——</a:t>
            </a:r>
            <a:r>
              <a:rPr lang="zh-CN" altLang="en-US" sz="2400" b="0" i="0" dirty="0">
                <a:solidFill>
                  <a:srgbClr val="334155"/>
                </a:solidFill>
                <a:effectLst/>
                <a:latin typeface="ui-sans-serif"/>
              </a:rPr>
              <a:t>这就是零样本</a:t>
            </a:r>
            <a:r>
              <a:rPr lang="zh-CN" altLang="en-US" sz="2400" dirty="0">
                <a:solidFill>
                  <a:srgbClr val="334155"/>
                </a:solidFill>
                <a:latin typeface="ui-sans-serif"/>
              </a:rPr>
              <a:t>提示的能力</a:t>
            </a:r>
            <a:r>
              <a:rPr lang="zh-CN" altLang="en-US" sz="2400" b="0" i="0" dirty="0">
                <a:solidFill>
                  <a:srgbClr val="334155"/>
                </a:solidFill>
                <a:effectLst/>
                <a:latin typeface="ui-sans-serif"/>
              </a:rPr>
              <a:t>。</a:t>
            </a:r>
            <a:endParaRPr lang="zh-CN" altLang="en-US" sz="2400" dirty="0"/>
          </a:p>
        </p:txBody>
      </p:sp>
    </p:spTree>
    <p:extLst>
      <p:ext uri="{BB962C8B-B14F-4D97-AF65-F5344CB8AC3E}">
        <p14:creationId xmlns:p14="http://schemas.microsoft.com/office/powerpoint/2010/main" val="4117032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228E6-1769-2E3D-39FD-1DBA860BD445}"/>
              </a:ext>
            </a:extLst>
          </p:cNvPr>
          <p:cNvSpPr>
            <a:spLocks noGrp="1"/>
          </p:cNvSpPr>
          <p:nvPr>
            <p:ph type="title"/>
          </p:nvPr>
        </p:nvSpPr>
        <p:spPr/>
        <p:txBody>
          <a:bodyPr/>
          <a:lstStyle/>
          <a:p>
            <a:r>
              <a:rPr lang="en-US" altLang="zh-CN" dirty="0"/>
              <a:t>Ablation Study(</a:t>
            </a:r>
            <a:r>
              <a:rPr lang="zh-CN" altLang="en-US" dirty="0"/>
              <a:t>消融实验</a:t>
            </a:r>
            <a:r>
              <a:rPr lang="en-US" altLang="zh-CN" dirty="0"/>
              <a:t>)</a:t>
            </a:r>
            <a:endParaRPr lang="zh-CN" altLang="en-US" dirty="0"/>
          </a:p>
        </p:txBody>
      </p:sp>
      <p:sp>
        <p:nvSpPr>
          <p:cNvPr id="3" name="内容占位符 2">
            <a:extLst>
              <a:ext uri="{FF2B5EF4-FFF2-40B4-BE49-F238E27FC236}">
                <a16:creationId xmlns:a16="http://schemas.microsoft.com/office/drawing/2014/main" id="{BCB01AAD-DDE6-39E4-673E-8577E74D5349}"/>
              </a:ext>
            </a:extLst>
          </p:cNvPr>
          <p:cNvSpPr>
            <a:spLocks noGrp="1"/>
          </p:cNvSpPr>
          <p:nvPr>
            <p:ph idx="1"/>
          </p:nvPr>
        </p:nvSpPr>
        <p:spPr/>
        <p:txBody>
          <a:bodyPr>
            <a:normAutofit/>
          </a:bodyPr>
          <a:lstStyle/>
          <a:p>
            <a:r>
              <a:rPr lang="zh-CN" altLang="en-US" sz="2000" dirty="0"/>
              <a:t>消融实验用于确定一个条件或参数对结果的影响程度。当研究者提出了一个新的方案或方法时，消融实验通过逐一控制一个条件或参数，来观察结果的变化，以确定哪个条件或参数对结果的影响更大。</a:t>
            </a:r>
            <a:endParaRPr lang="en-US" altLang="zh-CN" sz="2000" dirty="0"/>
          </a:p>
          <a:p>
            <a:endParaRPr lang="en-US" altLang="zh-CN" sz="2000" dirty="0"/>
          </a:p>
          <a:p>
            <a:r>
              <a:rPr lang="zh-CN" altLang="en-US" sz="2000" dirty="0"/>
              <a:t>举个例子，假设在目标检测系统中，使用了</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三种方法相加取得了不错的效果。但是我们并不知道这个效果是由于</a:t>
            </a:r>
            <a:r>
              <a:rPr lang="en-US" altLang="zh-CN" sz="2000" dirty="0"/>
              <a:t>A</a:t>
            </a:r>
            <a:r>
              <a:rPr lang="zh-CN" altLang="en-US" sz="2000" dirty="0"/>
              <a:t>、</a:t>
            </a:r>
            <a:r>
              <a:rPr lang="en-US" altLang="zh-CN" sz="2000" dirty="0"/>
              <a:t>B</a:t>
            </a:r>
            <a:r>
              <a:rPr lang="zh-CN" altLang="en-US" sz="2000" dirty="0"/>
              <a:t>还是</a:t>
            </a:r>
            <a:r>
              <a:rPr lang="en-US" altLang="zh-CN" sz="2000" dirty="0"/>
              <a:t>C</a:t>
            </a:r>
            <a:r>
              <a:rPr lang="zh-CN" altLang="en-US" sz="2000" dirty="0"/>
              <a:t>起的作用。为了确定哪个方法对结果的影响更大，我们可以保留</a:t>
            </a:r>
            <a:r>
              <a:rPr lang="en-US" altLang="zh-CN" sz="2000" dirty="0"/>
              <a:t>A</a:t>
            </a:r>
            <a:r>
              <a:rPr lang="zh-CN" altLang="en-US" sz="2000" dirty="0"/>
              <a:t>、</a:t>
            </a:r>
            <a:r>
              <a:rPr lang="en-US" altLang="zh-CN" sz="2000" dirty="0"/>
              <a:t>B</a:t>
            </a:r>
            <a:r>
              <a:rPr lang="zh-CN" altLang="en-US" sz="2000" dirty="0"/>
              <a:t>，移除</a:t>
            </a:r>
            <a:r>
              <a:rPr lang="en-US" altLang="zh-CN" sz="2000" dirty="0"/>
              <a:t>C</a:t>
            </a:r>
            <a:r>
              <a:rPr lang="zh-CN" altLang="en-US" sz="2000" dirty="0"/>
              <a:t>进行实验，观察结果的变化。</a:t>
            </a:r>
            <a:endParaRPr lang="en-US" altLang="zh-CN" sz="2000" dirty="0"/>
          </a:p>
          <a:p>
            <a:endParaRPr lang="en-US" altLang="zh-CN" sz="2000" dirty="0"/>
          </a:p>
          <a:p>
            <a:r>
              <a:rPr lang="zh-CN" altLang="en-US" sz="2000" dirty="0"/>
              <a:t>通过这样的消融实验，我们可以最终确定到底是哪个方法对结果的影响更大。总结来说，消融实验类似于</a:t>
            </a:r>
            <a:r>
              <a:rPr lang="en-US" altLang="zh-CN" sz="2000" dirty="0"/>
              <a:t>"</a:t>
            </a:r>
            <a:r>
              <a:rPr lang="zh-CN" altLang="en-US" sz="2000" dirty="0"/>
              <a:t>控制变量法</a:t>
            </a:r>
            <a:r>
              <a:rPr lang="en-US" altLang="zh-CN" sz="2000" dirty="0"/>
              <a:t>"</a:t>
            </a:r>
            <a:r>
              <a:rPr lang="zh-CN" altLang="en-US" sz="2000" dirty="0"/>
              <a:t>，通过逐一控制条件或参数来观察结果的变化，以确定它们对结果的影响程度。</a:t>
            </a:r>
          </a:p>
        </p:txBody>
      </p:sp>
    </p:spTree>
    <p:extLst>
      <p:ext uri="{BB962C8B-B14F-4D97-AF65-F5344CB8AC3E}">
        <p14:creationId xmlns:p14="http://schemas.microsoft.com/office/powerpoint/2010/main" val="2263178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E72CBD5-2092-5606-5795-9F42AEC64A2E}"/>
              </a:ext>
            </a:extLst>
          </p:cNvPr>
          <p:cNvPicPr>
            <a:picLocks noGrp="1" noChangeAspect="1"/>
          </p:cNvPicPr>
          <p:nvPr>
            <p:ph idx="1"/>
          </p:nvPr>
        </p:nvPicPr>
        <p:blipFill>
          <a:blip r:embed="rId2"/>
          <a:stretch>
            <a:fillRect/>
          </a:stretch>
        </p:blipFill>
        <p:spPr>
          <a:xfrm>
            <a:off x="982494" y="2870852"/>
            <a:ext cx="5727970" cy="2810873"/>
          </a:xfrm>
        </p:spPr>
      </p:pic>
      <p:sp>
        <p:nvSpPr>
          <p:cNvPr id="7" name="文本框 6">
            <a:extLst>
              <a:ext uri="{FF2B5EF4-FFF2-40B4-BE49-F238E27FC236}">
                <a16:creationId xmlns:a16="http://schemas.microsoft.com/office/drawing/2014/main" id="{F4CA92E5-24A0-4739-9A55-055998D38C82}"/>
              </a:ext>
            </a:extLst>
          </p:cNvPr>
          <p:cNvSpPr txBox="1"/>
          <p:nvPr/>
        </p:nvSpPr>
        <p:spPr>
          <a:xfrm>
            <a:off x="982494" y="369651"/>
            <a:ext cx="10204315" cy="2031325"/>
          </a:xfrm>
          <a:prstGeom prst="rect">
            <a:avLst/>
          </a:prstGeom>
          <a:noFill/>
        </p:spPr>
        <p:txBody>
          <a:bodyPr wrap="square" rtlCol="0">
            <a:spAutoFit/>
          </a:bodyPr>
          <a:lstStyle/>
          <a:p>
            <a:endParaRPr lang="en-US" altLang="zh-CN" dirty="0"/>
          </a:p>
          <a:p>
            <a:r>
              <a:rPr lang="en-US" altLang="zh-CN" b="1" dirty="0"/>
              <a:t>Equation only</a:t>
            </a:r>
            <a:r>
              <a:rPr lang="zh-CN" altLang="en-US" dirty="0"/>
              <a:t>：模型被提示只输出数学方程，而不进行其他中间推理步骤。虽然在较简单的数据集上有帮助，但在更复杂的任务中效果有限。  </a:t>
            </a:r>
            <a:endParaRPr lang="en-US" altLang="zh-CN" dirty="0"/>
          </a:p>
          <a:p>
            <a:r>
              <a:rPr lang="en-US" altLang="zh-CN" b="1" dirty="0"/>
              <a:t>Variable compute only</a:t>
            </a:r>
            <a:r>
              <a:rPr lang="zh-CN" altLang="en-US" dirty="0"/>
              <a:t>：模型根据问题的复杂性输出等量的“点”符号，以表示计算量的增加。表明仅增加计算量不足以带来显著改进。  </a:t>
            </a:r>
            <a:endParaRPr lang="en-US" altLang="zh-CN" dirty="0"/>
          </a:p>
          <a:p>
            <a:r>
              <a:rPr lang="en-US" altLang="zh-CN" b="1" dirty="0"/>
              <a:t>Chain of thought after answer</a:t>
            </a:r>
            <a:r>
              <a:rPr lang="zh-CN" altLang="en-US" dirty="0"/>
              <a:t>：链式推理步骤被放在答案之后给出，以检验模型是否依赖这些推理步骤得出答案。说明链式推理不仅仅是激活知识，而是有效的推理过程。</a:t>
            </a:r>
          </a:p>
        </p:txBody>
      </p:sp>
      <p:sp>
        <p:nvSpPr>
          <p:cNvPr id="10" name="文本框 9">
            <a:extLst>
              <a:ext uri="{FF2B5EF4-FFF2-40B4-BE49-F238E27FC236}">
                <a16:creationId xmlns:a16="http://schemas.microsoft.com/office/drawing/2014/main" id="{52C8EBAB-C228-C0B2-0564-2AFAABE7AF41}"/>
              </a:ext>
            </a:extLst>
          </p:cNvPr>
          <p:cNvSpPr txBox="1"/>
          <p:nvPr/>
        </p:nvSpPr>
        <p:spPr>
          <a:xfrm>
            <a:off x="6828817" y="2806430"/>
            <a:ext cx="4897877"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可以看到改变这三个条件之后，模型效果都相较于</a:t>
            </a:r>
            <a:r>
              <a:rPr lang="en-US" altLang="zh-CN" dirty="0"/>
              <a:t>COT</a:t>
            </a:r>
            <a:r>
              <a:rPr lang="zh-CN" altLang="en-US" dirty="0"/>
              <a:t>下降了很多。</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正如</a:t>
            </a:r>
            <a:r>
              <a:rPr lang="en-US" altLang="zh-CN" b="0" i="0" dirty="0">
                <a:solidFill>
                  <a:srgbClr val="242424"/>
                </a:solidFill>
                <a:effectLst/>
                <a:latin typeface="source-serif-pro"/>
              </a:rPr>
              <a:t>Einstein</a:t>
            </a:r>
            <a:r>
              <a:rPr lang="zh-CN" altLang="en-US" b="0" i="0" dirty="0">
                <a:solidFill>
                  <a:srgbClr val="242424"/>
                </a:solidFill>
                <a:effectLst/>
                <a:latin typeface="source-serif-pro"/>
              </a:rPr>
              <a:t>所说：</a:t>
            </a:r>
            <a:r>
              <a:rPr lang="en-US" altLang="zh-CN" b="0" i="1" dirty="0">
                <a:solidFill>
                  <a:srgbClr val="242424"/>
                </a:solidFill>
                <a:effectLst/>
                <a:latin typeface="source-serif-pro"/>
              </a:rPr>
              <a:t>Everything should be made as simple as possible, but not simpler</a:t>
            </a:r>
            <a:r>
              <a:rPr lang="zh-CN" altLang="en-US" b="0" i="1" dirty="0">
                <a:solidFill>
                  <a:srgbClr val="242424"/>
                </a:solidFill>
                <a:effectLst/>
                <a:latin typeface="source-serif-pro"/>
              </a:rPr>
              <a:t>。</a:t>
            </a:r>
            <a:r>
              <a:rPr lang="en-US" altLang="zh-CN" dirty="0"/>
              <a:t>COT</a:t>
            </a:r>
            <a:r>
              <a:rPr lang="zh-CN" altLang="en-US" dirty="0"/>
              <a:t>已经很简单，但是不能再被简化了。</a:t>
            </a:r>
          </a:p>
        </p:txBody>
      </p:sp>
    </p:spTree>
    <p:extLst>
      <p:ext uri="{BB962C8B-B14F-4D97-AF65-F5344CB8AC3E}">
        <p14:creationId xmlns:p14="http://schemas.microsoft.com/office/powerpoint/2010/main" val="3517778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FA31520-9D13-60D1-A3BB-40FA6A4BCEE7}"/>
              </a:ext>
            </a:extLst>
          </p:cNvPr>
          <p:cNvSpPr>
            <a:spLocks noGrp="1"/>
          </p:cNvSpPr>
          <p:nvPr>
            <p:ph type="title"/>
          </p:nvPr>
        </p:nvSpPr>
        <p:spPr>
          <a:xfrm>
            <a:off x="838200" y="272712"/>
            <a:ext cx="10515600" cy="1325563"/>
          </a:xfrm>
        </p:spPr>
        <p:txBody>
          <a:bodyPr>
            <a:normAutofit/>
          </a:bodyPr>
          <a:lstStyle/>
          <a:p>
            <a:r>
              <a:rPr lang="en-US" altLang="zh-CN" sz="4000" b="1" dirty="0">
                <a:solidFill>
                  <a:srgbClr val="000000"/>
                </a:solidFill>
                <a:effectLst/>
                <a:latin typeface="NimbusRomNo9L-Medi"/>
              </a:rPr>
              <a:t>Robustness of Chain of Thought</a:t>
            </a:r>
            <a:endParaRPr lang="zh-CN" altLang="en-US" sz="4000" dirty="0"/>
          </a:p>
        </p:txBody>
      </p:sp>
      <p:sp>
        <p:nvSpPr>
          <p:cNvPr id="8" name="内容占位符 7">
            <a:extLst>
              <a:ext uri="{FF2B5EF4-FFF2-40B4-BE49-F238E27FC236}">
                <a16:creationId xmlns:a16="http://schemas.microsoft.com/office/drawing/2014/main" id="{462069F6-3056-2521-7B3B-2B3203C7796B}"/>
              </a:ext>
            </a:extLst>
          </p:cNvPr>
          <p:cNvSpPr>
            <a:spLocks noGrp="1"/>
          </p:cNvSpPr>
          <p:nvPr>
            <p:ph idx="1"/>
          </p:nvPr>
        </p:nvSpPr>
        <p:spPr>
          <a:xfrm>
            <a:off x="838200" y="1475429"/>
            <a:ext cx="10515600" cy="5382571"/>
          </a:xfrm>
        </p:spPr>
        <p:txBody>
          <a:bodyPr>
            <a:normAutofit/>
          </a:bodyPr>
          <a:lstStyle/>
          <a:p>
            <a:pPr>
              <a:lnSpc>
                <a:spcPct val="150000"/>
              </a:lnSpc>
            </a:pPr>
            <a:r>
              <a:rPr lang="en-US" altLang="zh-CN" sz="1600" dirty="0"/>
              <a:t>1. </a:t>
            </a:r>
            <a:r>
              <a:rPr lang="zh-CN" altLang="en-US" sz="1600" b="1" dirty="0"/>
              <a:t>不同注释者的链式提示鲁棒性</a:t>
            </a:r>
            <a:r>
              <a:rPr lang="zh-CN" altLang="en-US" sz="1600" dirty="0"/>
              <a:t>：为了测试链式思维提示的鲁棒性，论文作者让不同的注释者（</a:t>
            </a:r>
            <a:r>
              <a:rPr lang="en-US" altLang="zh-CN" sz="1600" dirty="0"/>
              <a:t>Annotator A</a:t>
            </a:r>
            <a:r>
              <a:rPr lang="zh-CN" altLang="en-US" sz="1600" dirty="0"/>
              <a:t>、</a:t>
            </a:r>
            <a:r>
              <a:rPr lang="en-US" altLang="zh-CN" sz="1600" dirty="0"/>
              <a:t>B</a:t>
            </a:r>
            <a:r>
              <a:rPr lang="zh-CN" altLang="en-US" sz="1600" dirty="0"/>
              <a:t>、</a:t>
            </a:r>
            <a:r>
              <a:rPr lang="en-US" altLang="zh-CN" sz="1600" dirty="0"/>
              <a:t>C</a:t>
            </a:r>
            <a:r>
              <a:rPr lang="zh-CN" altLang="en-US" sz="1600" dirty="0"/>
              <a:t>）为相同的</a:t>
            </a:r>
            <a:r>
              <a:rPr lang="en-US" altLang="zh-CN" sz="1600" dirty="0"/>
              <a:t>few-shot</a:t>
            </a:r>
            <a:r>
              <a:rPr lang="zh-CN" altLang="en-US" sz="1600" dirty="0"/>
              <a:t>样例独立编写链式提示。</a:t>
            </a:r>
            <a:r>
              <a:rPr lang="zh-CN" altLang="en-US" sz="1600" dirty="0">
                <a:highlight>
                  <a:srgbClr val="FFFF00"/>
                </a:highlight>
              </a:rPr>
              <a:t>不同的注释者编写的提示有着不同的语言风格</a:t>
            </a:r>
            <a:r>
              <a:rPr lang="zh-CN" altLang="en-US" sz="1600" dirty="0"/>
              <a:t>。结果表明，虽然不同注释者编写的提示在表现上存在一些差异，</a:t>
            </a:r>
            <a:r>
              <a:rPr lang="zh-CN" altLang="en-US" sz="1600" dirty="0">
                <a:highlight>
                  <a:srgbClr val="FFFF00"/>
                </a:highlight>
              </a:rPr>
              <a:t>但所有链式提示都显著优于标准的提示</a:t>
            </a:r>
            <a:r>
              <a:rPr lang="zh-CN" altLang="en-US" sz="1600" dirty="0"/>
              <a:t>，说明成功使用链式思维提示并不依赖于特定的语言风格。</a:t>
            </a:r>
            <a:endParaRPr lang="en-US" altLang="zh-CN" sz="1600" dirty="0"/>
          </a:p>
          <a:p>
            <a:pPr>
              <a:lnSpc>
                <a:spcPct val="150000"/>
              </a:lnSpc>
            </a:pPr>
            <a:r>
              <a:rPr lang="en-US" altLang="zh-CN" sz="1600" dirty="0"/>
              <a:t>2. </a:t>
            </a:r>
            <a:r>
              <a:rPr lang="zh-CN" altLang="en-US" sz="1600" b="1" dirty="0"/>
              <a:t>随机示例的测试</a:t>
            </a:r>
            <a:r>
              <a:rPr lang="zh-CN" altLang="en-US" sz="1600" dirty="0"/>
              <a:t>：作者从</a:t>
            </a:r>
            <a:r>
              <a:rPr lang="en-US" altLang="zh-CN" sz="1600" dirty="0"/>
              <a:t>GSM8K</a:t>
            </a:r>
            <a:r>
              <a:rPr lang="zh-CN" altLang="en-US" sz="1600" dirty="0"/>
              <a:t>训练集中</a:t>
            </a:r>
            <a:r>
              <a:rPr lang="zh-CN" altLang="en-US" sz="1600" dirty="0">
                <a:highlight>
                  <a:srgbClr val="FFFF00"/>
                </a:highlight>
              </a:rPr>
              <a:t>随机抽取了三个八个示例的集合</a:t>
            </a:r>
            <a:r>
              <a:rPr lang="zh-CN" altLang="en-US" sz="1600" dirty="0"/>
              <a:t>，进行了相同的测试。</a:t>
            </a:r>
            <a:r>
              <a:rPr lang="en-US" altLang="zh-CN" sz="1600" dirty="0"/>
              <a:t>(</a:t>
            </a:r>
            <a:r>
              <a:rPr lang="zh-CN" altLang="en-US" sz="1600" dirty="0"/>
              <a:t>之前说过，由于大多数数据集只有评估分割，我们手动编制了一组八个通用的少量样本示例，每个示例都附有思考链。）结果显示，</a:t>
            </a:r>
            <a:r>
              <a:rPr lang="zh-CN" altLang="en-US" sz="1600" dirty="0">
                <a:highlight>
                  <a:srgbClr val="FFFF00"/>
                </a:highlight>
              </a:rPr>
              <a:t>随机抽取的示例与手动编写的示例表现相当，同样远超标准提示</a:t>
            </a:r>
            <a:r>
              <a:rPr lang="zh-CN" altLang="en-US" sz="1600" dirty="0"/>
              <a:t>，进一步验证了链式思维提示的鲁棒性。</a:t>
            </a:r>
          </a:p>
          <a:p>
            <a:pPr>
              <a:lnSpc>
                <a:spcPct val="150000"/>
              </a:lnSpc>
            </a:pPr>
            <a:r>
              <a:rPr lang="en-US" altLang="zh-CN" sz="1600" dirty="0"/>
              <a:t>3. </a:t>
            </a:r>
            <a:r>
              <a:rPr lang="zh-CN" altLang="en-US" sz="1600" b="1" dirty="0"/>
              <a:t>提示数量的影响</a:t>
            </a:r>
            <a:r>
              <a:rPr lang="zh-CN" altLang="en-US" sz="1600" dirty="0"/>
              <a:t>：研究还测试了</a:t>
            </a:r>
            <a:r>
              <a:rPr lang="zh-CN" altLang="en-US" sz="1600" dirty="0">
                <a:highlight>
                  <a:srgbClr val="FFFF00"/>
                </a:highlight>
              </a:rPr>
              <a:t>不同数量的</a:t>
            </a:r>
            <a:r>
              <a:rPr lang="en-US" altLang="zh-CN" sz="1600" dirty="0">
                <a:highlight>
                  <a:srgbClr val="FFFF00"/>
                </a:highlight>
              </a:rPr>
              <a:t>few-shot</a:t>
            </a:r>
            <a:r>
              <a:rPr lang="zh-CN" altLang="en-US" sz="1600" dirty="0">
                <a:highlight>
                  <a:srgbClr val="FFFF00"/>
                </a:highlight>
              </a:rPr>
              <a:t>示例</a:t>
            </a:r>
            <a:r>
              <a:rPr lang="zh-CN" altLang="en-US" sz="1600" dirty="0"/>
              <a:t>对链式提示效果的影响，证明了</a:t>
            </a:r>
            <a:r>
              <a:rPr lang="zh-CN" altLang="en-US" sz="1600" dirty="0">
                <a:highlight>
                  <a:srgbClr val="FFFF00"/>
                </a:highlight>
              </a:rPr>
              <a:t>链式思维提示在不同</a:t>
            </a:r>
            <a:r>
              <a:rPr lang="en-US" altLang="zh-CN" sz="1600" dirty="0">
                <a:highlight>
                  <a:srgbClr val="FFFF00"/>
                </a:highlight>
              </a:rPr>
              <a:t>few-shot</a:t>
            </a:r>
            <a:r>
              <a:rPr lang="zh-CN" altLang="en-US" sz="1600" dirty="0">
                <a:highlight>
                  <a:srgbClr val="FFFF00"/>
                </a:highlight>
              </a:rPr>
              <a:t>示例数量下都能保持良好效果。</a:t>
            </a:r>
          </a:p>
          <a:p>
            <a:pPr>
              <a:lnSpc>
                <a:spcPct val="150000"/>
              </a:lnSpc>
            </a:pPr>
            <a:r>
              <a:rPr lang="en-US" altLang="zh-CN" sz="1600" dirty="0"/>
              <a:t>4. </a:t>
            </a:r>
            <a:r>
              <a:rPr lang="zh-CN" altLang="en-US" sz="1600" b="1" dirty="0"/>
              <a:t>模型的通用性</a:t>
            </a:r>
            <a:r>
              <a:rPr lang="zh-CN" altLang="en-US" sz="1600" dirty="0"/>
              <a:t>：作者还测试了</a:t>
            </a:r>
            <a:r>
              <a:rPr lang="en-US" altLang="zh-CN" sz="1600" dirty="0">
                <a:highlight>
                  <a:srgbClr val="FFFF00"/>
                </a:highlight>
              </a:rPr>
              <a:t>GPT-3</a:t>
            </a:r>
            <a:r>
              <a:rPr lang="zh-CN" altLang="en-US" sz="1600" dirty="0">
                <a:highlight>
                  <a:srgbClr val="FFFF00"/>
                </a:highlight>
              </a:rPr>
              <a:t>（</a:t>
            </a:r>
            <a:r>
              <a:rPr lang="en-US" altLang="zh-CN" sz="1600" dirty="0" err="1">
                <a:highlight>
                  <a:srgbClr val="FFFF00"/>
                </a:highlight>
              </a:rPr>
              <a:t>davinci</a:t>
            </a:r>
            <a:r>
              <a:rPr lang="zh-CN" altLang="en-US" sz="1600" dirty="0">
                <a:highlight>
                  <a:srgbClr val="FFFF00"/>
                </a:highlight>
              </a:rPr>
              <a:t>）模型</a:t>
            </a:r>
            <a:r>
              <a:rPr lang="zh-CN" altLang="en-US" sz="1600" dirty="0"/>
              <a:t>，发现其结果与</a:t>
            </a:r>
            <a:r>
              <a:rPr lang="en-US" altLang="zh-CN" sz="1600" dirty="0"/>
              <a:t>LaMDA 137B</a:t>
            </a:r>
            <a:r>
              <a:rPr lang="zh-CN" altLang="en-US" sz="1600" dirty="0"/>
              <a:t>模型相当，说明链式思维提示不仅适用于单一模型，还</a:t>
            </a:r>
            <a:r>
              <a:rPr lang="zh-CN" altLang="en-US" sz="1600" dirty="0">
                <a:highlight>
                  <a:srgbClr val="FFFF00"/>
                </a:highlight>
              </a:rPr>
              <a:t>具备跨模型的通用性</a:t>
            </a:r>
            <a:r>
              <a:rPr lang="zh-CN" altLang="en-US" sz="1600" dirty="0"/>
              <a:t>。</a:t>
            </a:r>
            <a:endParaRPr lang="en-US" altLang="zh-CN" sz="1600" dirty="0"/>
          </a:p>
          <a:p>
            <a:pPr>
              <a:lnSpc>
                <a:spcPct val="150000"/>
              </a:lnSpc>
            </a:pPr>
            <a:r>
              <a:rPr lang="zh-CN" altLang="en-US" sz="1600" dirty="0"/>
              <a:t>这些实验验证了链式思维提示在不同情况下的鲁棒性和有效性。</a:t>
            </a:r>
          </a:p>
        </p:txBody>
      </p:sp>
    </p:spTree>
    <p:extLst>
      <p:ext uri="{BB962C8B-B14F-4D97-AF65-F5344CB8AC3E}">
        <p14:creationId xmlns:p14="http://schemas.microsoft.com/office/powerpoint/2010/main" val="2088645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01BA18C-26B8-23FE-FB8A-AEA84AA9B83F}"/>
              </a:ext>
            </a:extLst>
          </p:cNvPr>
          <p:cNvPicPr>
            <a:picLocks noGrp="1" noChangeAspect="1"/>
          </p:cNvPicPr>
          <p:nvPr>
            <p:ph idx="1"/>
          </p:nvPr>
        </p:nvPicPr>
        <p:blipFill>
          <a:blip r:embed="rId2"/>
          <a:stretch>
            <a:fillRect/>
          </a:stretch>
        </p:blipFill>
        <p:spPr>
          <a:xfrm>
            <a:off x="5298484" y="719847"/>
            <a:ext cx="5836264" cy="4678903"/>
          </a:xfrm>
        </p:spPr>
      </p:pic>
      <p:sp>
        <p:nvSpPr>
          <p:cNvPr id="6" name="文本框 5">
            <a:extLst>
              <a:ext uri="{FF2B5EF4-FFF2-40B4-BE49-F238E27FC236}">
                <a16:creationId xmlns:a16="http://schemas.microsoft.com/office/drawing/2014/main" id="{41B290C6-24B1-0FB2-70AA-646F8910537F}"/>
              </a:ext>
            </a:extLst>
          </p:cNvPr>
          <p:cNvSpPr txBox="1"/>
          <p:nvPr/>
        </p:nvSpPr>
        <p:spPr>
          <a:xfrm>
            <a:off x="924128" y="1678020"/>
            <a:ext cx="3715966" cy="341632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图片展示了使用</a:t>
            </a:r>
            <a:r>
              <a:rPr lang="en-US" altLang="zh-CN" dirty="0"/>
              <a:t>LaMDA 137B</a:t>
            </a:r>
            <a:r>
              <a:rPr lang="zh-CN" altLang="en-US" dirty="0"/>
              <a:t>模型，对于这两个题库，标准提示与不同</a:t>
            </a:r>
            <a:r>
              <a:rPr lang="en-US" altLang="zh-CN" dirty="0"/>
              <a:t>Annotators</a:t>
            </a:r>
            <a:r>
              <a:rPr lang="zh-CN" altLang="en-US" dirty="0"/>
              <a:t>（</a:t>
            </a:r>
            <a:r>
              <a:rPr lang="en-US" altLang="zh-CN" dirty="0"/>
              <a:t>A, B, C</a:t>
            </a:r>
            <a:r>
              <a:rPr lang="zh-CN" altLang="en-US" dirty="0"/>
              <a:t>）、简洁风格、以及不同示例集的</a:t>
            </a:r>
            <a:r>
              <a:rPr lang="en-US" altLang="zh-CN" dirty="0"/>
              <a:t>COT prompting</a:t>
            </a:r>
            <a:r>
              <a:rPr lang="zh-CN" altLang="en-US" dirty="0"/>
              <a:t>下的表现。</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可以看出效果均显著好过标准</a:t>
            </a:r>
            <a:r>
              <a:rPr lang="en-US" altLang="zh-CN" dirty="0"/>
              <a:t>Prompting</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表明思维链提示在处理推理任务时，表现出很强的鲁棒性和稳定性</a:t>
            </a:r>
          </a:p>
        </p:txBody>
      </p:sp>
    </p:spTree>
    <p:extLst>
      <p:ext uri="{BB962C8B-B14F-4D97-AF65-F5344CB8AC3E}">
        <p14:creationId xmlns:p14="http://schemas.microsoft.com/office/powerpoint/2010/main" val="3820076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F73EAA-8CA9-C779-6E0F-497D280C442E}"/>
              </a:ext>
            </a:extLst>
          </p:cNvPr>
          <p:cNvPicPr>
            <a:picLocks noChangeAspect="1"/>
          </p:cNvPicPr>
          <p:nvPr/>
        </p:nvPicPr>
        <p:blipFill>
          <a:blip r:embed="rId2"/>
          <a:stretch>
            <a:fillRect/>
          </a:stretch>
        </p:blipFill>
        <p:spPr>
          <a:xfrm>
            <a:off x="5383701" y="510702"/>
            <a:ext cx="4558492" cy="5700229"/>
          </a:xfrm>
          <a:prstGeom prst="rect">
            <a:avLst/>
          </a:prstGeom>
        </p:spPr>
      </p:pic>
      <p:sp>
        <p:nvSpPr>
          <p:cNvPr id="4" name="文本框 3">
            <a:extLst>
              <a:ext uri="{FF2B5EF4-FFF2-40B4-BE49-F238E27FC236}">
                <a16:creationId xmlns:a16="http://schemas.microsoft.com/office/drawing/2014/main" id="{17BB13D5-8D33-D4F7-CC91-8DCD5B6DC63F}"/>
              </a:ext>
            </a:extLst>
          </p:cNvPr>
          <p:cNvSpPr txBox="1"/>
          <p:nvPr/>
        </p:nvSpPr>
        <p:spPr>
          <a:xfrm>
            <a:off x="1055451" y="2121747"/>
            <a:ext cx="3827834" cy="2246769"/>
          </a:xfrm>
          <a:prstGeom prst="rect">
            <a:avLst/>
          </a:prstGeom>
          <a:noFill/>
        </p:spPr>
        <p:txBody>
          <a:bodyPr wrap="square" rtlCol="0">
            <a:spAutoFit/>
          </a:bodyPr>
          <a:lstStyle/>
          <a:p>
            <a:r>
              <a:rPr lang="en-US" altLang="zh-CN" sz="2000" dirty="0"/>
              <a:t>GPT-3 </a:t>
            </a:r>
            <a:r>
              <a:rPr lang="zh-CN" altLang="en-US" sz="2000" dirty="0"/>
              <a:t>有多个不同的子模型版本，如 </a:t>
            </a:r>
            <a:r>
              <a:rPr lang="en-US" altLang="zh-CN" sz="2000" dirty="0"/>
              <a:t>"</a:t>
            </a:r>
            <a:r>
              <a:rPr lang="en-US" altLang="zh-CN" sz="2000" dirty="0" err="1"/>
              <a:t>ada</a:t>
            </a:r>
            <a:r>
              <a:rPr lang="en-US" altLang="zh-CN" sz="2000" dirty="0"/>
              <a:t>"</a:t>
            </a:r>
            <a:r>
              <a:rPr lang="zh-CN" altLang="en-US" sz="2000" dirty="0"/>
              <a:t>、</a:t>
            </a:r>
            <a:r>
              <a:rPr lang="en-US" altLang="zh-CN" sz="2000" dirty="0"/>
              <a:t>"</a:t>
            </a:r>
            <a:r>
              <a:rPr lang="en-US" altLang="zh-CN" sz="2000" dirty="0" err="1"/>
              <a:t>babbage</a:t>
            </a:r>
            <a:r>
              <a:rPr lang="en-US" altLang="zh-CN" sz="2000" dirty="0"/>
              <a:t>"</a:t>
            </a:r>
            <a:r>
              <a:rPr lang="zh-CN" altLang="en-US" sz="2000" dirty="0"/>
              <a:t>、</a:t>
            </a:r>
            <a:r>
              <a:rPr lang="en-US" altLang="zh-CN" sz="2000" dirty="0"/>
              <a:t>"curie" </a:t>
            </a:r>
            <a:r>
              <a:rPr lang="zh-CN" altLang="en-US" sz="2000" dirty="0"/>
              <a:t>和 </a:t>
            </a:r>
            <a:r>
              <a:rPr lang="en-US" altLang="zh-CN" sz="2000" dirty="0"/>
              <a:t>"</a:t>
            </a:r>
            <a:r>
              <a:rPr lang="en-US" altLang="zh-CN" sz="2000" dirty="0" err="1"/>
              <a:t>davinci</a:t>
            </a:r>
            <a:r>
              <a:rPr lang="en-US" altLang="zh-CN" sz="2000" dirty="0"/>
              <a:t>"</a:t>
            </a:r>
            <a:r>
              <a:rPr lang="zh-CN" altLang="en-US" sz="2000" dirty="0"/>
              <a:t>，其中 </a:t>
            </a:r>
            <a:r>
              <a:rPr lang="en-US" altLang="zh-CN" sz="2000" dirty="0"/>
              <a:t>"</a:t>
            </a:r>
            <a:r>
              <a:rPr lang="en-US" altLang="zh-CN" sz="2000" dirty="0" err="1"/>
              <a:t>davinci</a:t>
            </a:r>
            <a:r>
              <a:rPr lang="en-US" altLang="zh-CN" sz="2000" dirty="0"/>
              <a:t>" </a:t>
            </a:r>
            <a:r>
              <a:rPr lang="zh-CN" altLang="en-US" sz="2000" dirty="0"/>
              <a:t>是最强大、性能最好的版本。</a:t>
            </a:r>
            <a:endParaRPr lang="en-US" altLang="zh-CN" sz="2000" dirty="0"/>
          </a:p>
          <a:p>
            <a:r>
              <a:rPr lang="zh-CN" altLang="en-US" sz="2000" dirty="0"/>
              <a:t>对于</a:t>
            </a:r>
            <a:r>
              <a:rPr lang="en-US" altLang="zh-CN" sz="2000" dirty="0"/>
              <a:t>137B LM </a:t>
            </a:r>
            <a:r>
              <a:rPr lang="zh-CN" altLang="en-US" sz="2000" dirty="0"/>
              <a:t>以及 </a:t>
            </a:r>
            <a:r>
              <a:rPr lang="en-US" altLang="zh-CN" sz="2000" dirty="0"/>
              <a:t>GPT-3 Da Vinci</a:t>
            </a:r>
            <a:r>
              <a:rPr lang="zh-CN" altLang="en-US" sz="2000" dirty="0"/>
              <a:t>，思路链提示的表现都优于标准提示。</a:t>
            </a:r>
          </a:p>
        </p:txBody>
      </p:sp>
    </p:spTree>
    <p:extLst>
      <p:ext uri="{BB962C8B-B14F-4D97-AF65-F5344CB8AC3E}">
        <p14:creationId xmlns:p14="http://schemas.microsoft.com/office/powerpoint/2010/main" val="3964868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C46AFD7-41D5-8EA3-A1DB-9521C981653E}"/>
              </a:ext>
            </a:extLst>
          </p:cNvPr>
          <p:cNvPicPr>
            <a:picLocks noGrp="1" noChangeAspect="1"/>
          </p:cNvPicPr>
          <p:nvPr>
            <p:ph idx="1"/>
          </p:nvPr>
        </p:nvPicPr>
        <p:blipFill>
          <a:blip r:embed="rId2"/>
          <a:stretch>
            <a:fillRect/>
          </a:stretch>
        </p:blipFill>
        <p:spPr>
          <a:xfrm>
            <a:off x="1090875" y="1196502"/>
            <a:ext cx="4517121" cy="5000814"/>
          </a:xfrm>
        </p:spPr>
      </p:pic>
      <p:sp>
        <p:nvSpPr>
          <p:cNvPr id="6" name="文本框 5">
            <a:extLst>
              <a:ext uri="{FF2B5EF4-FFF2-40B4-BE49-F238E27FC236}">
                <a16:creationId xmlns:a16="http://schemas.microsoft.com/office/drawing/2014/main" id="{0A0E62C6-F69B-E243-C3D9-BA8CE24701C8}"/>
              </a:ext>
            </a:extLst>
          </p:cNvPr>
          <p:cNvSpPr txBox="1"/>
          <p:nvPr/>
        </p:nvSpPr>
        <p:spPr>
          <a:xfrm>
            <a:off x="1090875" y="393969"/>
            <a:ext cx="4560897" cy="369332"/>
          </a:xfrm>
          <a:prstGeom prst="rect">
            <a:avLst/>
          </a:prstGeom>
          <a:noFill/>
        </p:spPr>
        <p:txBody>
          <a:bodyPr wrap="square" rtlCol="0">
            <a:spAutoFit/>
          </a:bodyPr>
          <a:lstStyle/>
          <a:p>
            <a:r>
              <a:rPr lang="zh-CN" altLang="en-US" dirty="0"/>
              <a:t>符号推理任务</a:t>
            </a:r>
            <a:r>
              <a:rPr lang="zh-CN" altLang="en-US" b="1" dirty="0">
                <a:solidFill>
                  <a:srgbClr val="000000"/>
                </a:solidFill>
                <a:latin typeface="NimbusRomNo9L-Medi"/>
              </a:rPr>
              <a:t>（</a:t>
            </a:r>
            <a:r>
              <a:rPr lang="en-US" altLang="zh-CN" sz="1800" b="1" dirty="0">
                <a:solidFill>
                  <a:srgbClr val="000000"/>
                </a:solidFill>
                <a:effectLst/>
                <a:latin typeface="NimbusRomNo9L-Medi"/>
              </a:rPr>
              <a:t>Symbolic Reasoning Tasks</a:t>
            </a:r>
            <a:r>
              <a:rPr lang="zh-CN" altLang="en-US" sz="1800" b="1" dirty="0">
                <a:solidFill>
                  <a:srgbClr val="000000"/>
                </a:solidFill>
                <a:effectLst/>
                <a:latin typeface="NimbusRomNo9L-Medi"/>
              </a:rPr>
              <a:t>）</a:t>
            </a:r>
            <a:endParaRPr lang="zh-CN" altLang="en-US" dirty="0"/>
          </a:p>
        </p:txBody>
      </p:sp>
      <p:pic>
        <p:nvPicPr>
          <p:cNvPr id="8" name="图片 7">
            <a:extLst>
              <a:ext uri="{FF2B5EF4-FFF2-40B4-BE49-F238E27FC236}">
                <a16:creationId xmlns:a16="http://schemas.microsoft.com/office/drawing/2014/main" id="{9346290E-9990-45D2-148B-53AF3B2DB408}"/>
              </a:ext>
            </a:extLst>
          </p:cNvPr>
          <p:cNvPicPr>
            <a:picLocks noChangeAspect="1"/>
          </p:cNvPicPr>
          <p:nvPr/>
        </p:nvPicPr>
        <p:blipFill>
          <a:blip r:embed="rId3"/>
          <a:stretch>
            <a:fillRect/>
          </a:stretch>
        </p:blipFill>
        <p:spPr>
          <a:xfrm>
            <a:off x="6344540" y="1147864"/>
            <a:ext cx="4643109" cy="5418307"/>
          </a:xfrm>
          <a:prstGeom prst="rect">
            <a:avLst/>
          </a:prstGeom>
        </p:spPr>
      </p:pic>
      <p:sp>
        <p:nvSpPr>
          <p:cNvPr id="9" name="文本框 8">
            <a:extLst>
              <a:ext uri="{FF2B5EF4-FFF2-40B4-BE49-F238E27FC236}">
                <a16:creationId xmlns:a16="http://schemas.microsoft.com/office/drawing/2014/main" id="{7B8A36C0-FAC6-BC32-9ACD-6DF243B56E52}"/>
              </a:ext>
            </a:extLst>
          </p:cNvPr>
          <p:cNvSpPr txBox="1"/>
          <p:nvPr/>
        </p:nvSpPr>
        <p:spPr>
          <a:xfrm>
            <a:off x="6280825" y="389106"/>
            <a:ext cx="5048901" cy="369332"/>
          </a:xfrm>
          <a:prstGeom prst="rect">
            <a:avLst/>
          </a:prstGeom>
          <a:noFill/>
        </p:spPr>
        <p:txBody>
          <a:bodyPr wrap="square" rtlCol="0">
            <a:spAutoFit/>
          </a:bodyPr>
          <a:lstStyle/>
          <a:p>
            <a:r>
              <a:rPr lang="zh-CN" altLang="en-US" dirty="0"/>
              <a:t>常识推理</a:t>
            </a:r>
            <a:r>
              <a:rPr lang="zh-CN" altLang="en-US" b="1" dirty="0">
                <a:solidFill>
                  <a:srgbClr val="000000"/>
                </a:solidFill>
                <a:latin typeface="NimbusRomNo9L-Medi"/>
              </a:rPr>
              <a:t>（</a:t>
            </a:r>
            <a:r>
              <a:rPr lang="en-US" altLang="zh-CN" sz="1800" b="1" dirty="0">
                <a:solidFill>
                  <a:srgbClr val="000000"/>
                </a:solidFill>
                <a:effectLst/>
                <a:latin typeface="NimbusRomNo9L-Medi"/>
              </a:rPr>
              <a:t> Commonsense Reasoning</a:t>
            </a:r>
            <a:r>
              <a:rPr lang="zh-CN" altLang="en-US" sz="1800" b="1" dirty="0">
                <a:solidFill>
                  <a:srgbClr val="000000"/>
                </a:solidFill>
                <a:effectLst/>
                <a:latin typeface="NimbusRomNo9L-Medi"/>
              </a:rPr>
              <a:t>）</a:t>
            </a:r>
            <a:endParaRPr lang="zh-CN" altLang="en-US" dirty="0"/>
          </a:p>
        </p:txBody>
      </p:sp>
    </p:spTree>
    <p:extLst>
      <p:ext uri="{BB962C8B-B14F-4D97-AF65-F5344CB8AC3E}">
        <p14:creationId xmlns:p14="http://schemas.microsoft.com/office/powerpoint/2010/main" val="3537242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E8D36C3-CB30-A646-268A-A583C4B0FBA3}"/>
              </a:ext>
            </a:extLst>
          </p:cNvPr>
          <p:cNvPicPr>
            <a:picLocks noChangeAspect="1"/>
          </p:cNvPicPr>
          <p:nvPr/>
        </p:nvPicPr>
        <p:blipFill>
          <a:blip r:embed="rId2"/>
          <a:stretch>
            <a:fillRect/>
          </a:stretch>
        </p:blipFill>
        <p:spPr>
          <a:xfrm>
            <a:off x="72958" y="1462055"/>
            <a:ext cx="6855007" cy="3190670"/>
          </a:xfrm>
          <a:prstGeom prst="rect">
            <a:avLst/>
          </a:prstGeom>
        </p:spPr>
      </p:pic>
      <p:pic>
        <p:nvPicPr>
          <p:cNvPr id="7" name="图片 6">
            <a:extLst>
              <a:ext uri="{FF2B5EF4-FFF2-40B4-BE49-F238E27FC236}">
                <a16:creationId xmlns:a16="http://schemas.microsoft.com/office/drawing/2014/main" id="{55B96407-B15E-1292-1A3F-7FA8AFDAF00B}"/>
              </a:ext>
            </a:extLst>
          </p:cNvPr>
          <p:cNvPicPr>
            <a:picLocks noChangeAspect="1"/>
          </p:cNvPicPr>
          <p:nvPr/>
        </p:nvPicPr>
        <p:blipFill>
          <a:blip r:embed="rId3"/>
          <a:srcRect t="-1" r="8859" b="854"/>
          <a:stretch/>
        </p:blipFill>
        <p:spPr>
          <a:xfrm>
            <a:off x="6927965" y="886165"/>
            <a:ext cx="4973540" cy="4517551"/>
          </a:xfrm>
          <a:prstGeom prst="rect">
            <a:avLst/>
          </a:prstGeom>
        </p:spPr>
      </p:pic>
    </p:spTree>
    <p:extLst>
      <p:ext uri="{BB962C8B-B14F-4D97-AF65-F5344CB8AC3E}">
        <p14:creationId xmlns:p14="http://schemas.microsoft.com/office/powerpoint/2010/main" val="40816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A4A81-5111-C6C2-E6BE-8C7369D678B2}"/>
              </a:ext>
            </a:extLst>
          </p:cNvPr>
          <p:cNvSpPr>
            <a:spLocks noGrp="1"/>
          </p:cNvSpPr>
          <p:nvPr>
            <p:ph type="ctrTitle"/>
          </p:nvPr>
        </p:nvSpPr>
        <p:spPr/>
        <p:txBody>
          <a:bodyPr/>
          <a:lstStyle/>
          <a:p>
            <a:r>
              <a:rPr lang="en-US" altLang="zh-CN" dirty="0"/>
              <a:t>Discussion</a:t>
            </a:r>
            <a:endParaRPr lang="zh-CN" altLang="en-US" dirty="0"/>
          </a:p>
        </p:txBody>
      </p:sp>
    </p:spTree>
    <p:extLst>
      <p:ext uri="{BB962C8B-B14F-4D97-AF65-F5344CB8AC3E}">
        <p14:creationId xmlns:p14="http://schemas.microsoft.com/office/powerpoint/2010/main" val="4221624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D8B700-0AD2-E287-4858-55CC89ACA649}"/>
              </a:ext>
            </a:extLst>
          </p:cNvPr>
          <p:cNvSpPr>
            <a:spLocks noGrp="1"/>
          </p:cNvSpPr>
          <p:nvPr>
            <p:ph idx="1"/>
          </p:nvPr>
        </p:nvSpPr>
        <p:spPr>
          <a:xfrm>
            <a:off x="838200" y="890080"/>
            <a:ext cx="10515600" cy="5077839"/>
          </a:xfrm>
        </p:spPr>
        <p:txBody>
          <a:bodyPr>
            <a:normAutofit/>
          </a:bodyPr>
          <a:lstStyle/>
          <a:p>
            <a:r>
              <a:rPr lang="zh-CN" altLang="en-US" sz="2400" dirty="0"/>
              <a:t>未解问题：研究揭示了标准</a:t>
            </a:r>
            <a:r>
              <a:rPr lang="en-US" altLang="zh-CN" sz="2400" dirty="0"/>
              <a:t>prompting</a:t>
            </a:r>
            <a:r>
              <a:rPr lang="zh-CN" altLang="en-US" sz="2400" dirty="0"/>
              <a:t>决定了大语言模型的下限，但也提出了进一步的问题，例如：推理能力是否会随着模型规模继续提高，或是否有其他提示方法可以拓展语言模型的任务范围。</a:t>
            </a:r>
            <a:endParaRPr lang="en-US" altLang="zh-CN" sz="2400" dirty="0"/>
          </a:p>
          <a:p>
            <a:endParaRPr lang="en-US" altLang="zh-CN" sz="2400" dirty="0"/>
          </a:p>
          <a:p>
            <a:r>
              <a:rPr lang="zh-CN" altLang="en-US" sz="2400" dirty="0"/>
              <a:t>局限性：尽管思维链提示模拟了人类推理过程，但这并不意味着神经网络在真正“推理”。人类的推理涉及理解、逻辑推导和判断，而神经网络的运行方式则是通过大量数据学习模式，进行概率性推断。它们并不具备真正的理解能力或意识。此外，思维链提示的依赖性和大模型规模的需求限制了其实际应用的可行性，尤其是在更小规模模型中表现不佳。  </a:t>
            </a:r>
            <a:endParaRPr lang="en-US" altLang="zh-CN" sz="2400" dirty="0"/>
          </a:p>
          <a:p>
            <a:endParaRPr lang="en-US" altLang="zh-CN" sz="2400" dirty="0"/>
          </a:p>
          <a:p>
            <a:r>
              <a:rPr lang="zh-CN" altLang="en-US" sz="2400" dirty="0"/>
              <a:t>未来展望：未来的研究可以探索如何在更小的模型中引导推理，或者利用自动生成数据来减少人工注释的成本。</a:t>
            </a:r>
          </a:p>
        </p:txBody>
      </p:sp>
    </p:spTree>
    <p:extLst>
      <p:ext uri="{BB962C8B-B14F-4D97-AF65-F5344CB8AC3E}">
        <p14:creationId xmlns:p14="http://schemas.microsoft.com/office/powerpoint/2010/main" val="3657609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9DA3E-9109-3074-AAD8-8A624B0FFE22}"/>
              </a:ext>
            </a:extLst>
          </p:cNvPr>
          <p:cNvSpPr>
            <a:spLocks noGrp="1"/>
          </p:cNvSpPr>
          <p:nvPr>
            <p:ph type="ctrTitle"/>
          </p:nvPr>
        </p:nvSpPr>
        <p:spPr/>
        <p:txBody>
          <a:bodyPr/>
          <a:lstStyle/>
          <a:p>
            <a:r>
              <a:rPr lang="zh-CN" altLang="en-US" dirty="0"/>
              <a:t>以上是我分享的全部内容</a:t>
            </a:r>
          </a:p>
        </p:txBody>
      </p:sp>
      <p:sp>
        <p:nvSpPr>
          <p:cNvPr id="3" name="副标题 2">
            <a:extLst>
              <a:ext uri="{FF2B5EF4-FFF2-40B4-BE49-F238E27FC236}">
                <a16:creationId xmlns:a16="http://schemas.microsoft.com/office/drawing/2014/main" id="{5011FC55-1670-3F85-4661-969A20E63A09}"/>
              </a:ext>
            </a:extLst>
          </p:cNvPr>
          <p:cNvSpPr>
            <a:spLocks noGrp="1"/>
          </p:cNvSpPr>
          <p:nvPr>
            <p:ph type="subTitle" idx="1"/>
          </p:nvPr>
        </p:nvSpPr>
        <p:spPr/>
        <p:txBody>
          <a:bodyPr>
            <a:normAutofit/>
          </a:bodyPr>
          <a:lstStyle/>
          <a:p>
            <a:r>
              <a:rPr lang="zh-CN" altLang="en-US" sz="2800" dirty="0"/>
              <a:t>如果</a:t>
            </a:r>
            <a:r>
              <a:rPr lang="zh-CN" altLang="en-US" sz="2800"/>
              <a:t>有解释错误</a:t>
            </a:r>
            <a:r>
              <a:rPr lang="zh-CN" altLang="en-US" sz="2800" dirty="0"/>
              <a:t>或者不到位的地方麻烦各位指正</a:t>
            </a:r>
          </a:p>
        </p:txBody>
      </p:sp>
    </p:spTree>
    <p:extLst>
      <p:ext uri="{BB962C8B-B14F-4D97-AF65-F5344CB8AC3E}">
        <p14:creationId xmlns:p14="http://schemas.microsoft.com/office/powerpoint/2010/main" val="391184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F0058-2559-DC2C-1278-111E542DEF3D}"/>
              </a:ext>
            </a:extLst>
          </p:cNvPr>
          <p:cNvSpPr>
            <a:spLocks noGrp="1"/>
          </p:cNvSpPr>
          <p:nvPr>
            <p:ph type="title"/>
          </p:nvPr>
        </p:nvSpPr>
        <p:spPr>
          <a:xfrm>
            <a:off x="838200" y="500062"/>
            <a:ext cx="10515600" cy="1325563"/>
          </a:xfrm>
        </p:spPr>
        <p:txBody>
          <a:bodyPr>
            <a:normAutofit fontScale="90000"/>
          </a:bodyPr>
          <a:lstStyle/>
          <a:p>
            <a:r>
              <a:rPr lang="zh-CN" altLang="en-US" b="1" i="0" dirty="0">
                <a:effectLst/>
                <a:latin typeface="ui-sans-serif"/>
              </a:rPr>
              <a:t>少样本提示</a:t>
            </a:r>
            <a:r>
              <a:rPr lang="en-US" altLang="zh-CN" b="1" i="0" dirty="0">
                <a:effectLst/>
                <a:latin typeface="ui-sans-serif"/>
              </a:rPr>
              <a:t>(Few-Shot Prompting)</a:t>
            </a:r>
            <a:br>
              <a:rPr lang="en-US" altLang="zh-CN" b="1" i="0" dirty="0">
                <a:effectLst/>
                <a:latin typeface="ui-sans-serif"/>
              </a:rPr>
            </a:br>
            <a:br>
              <a:rPr lang="zh-CN" altLang="en-US" b="1" i="0" dirty="0">
                <a:effectLst/>
                <a:latin typeface="ui-sans-serif"/>
              </a:rPr>
            </a:br>
            <a:endParaRPr lang="zh-CN" altLang="en-US" dirty="0"/>
          </a:p>
        </p:txBody>
      </p:sp>
      <p:sp>
        <p:nvSpPr>
          <p:cNvPr id="3" name="内容占位符 2">
            <a:extLst>
              <a:ext uri="{FF2B5EF4-FFF2-40B4-BE49-F238E27FC236}">
                <a16:creationId xmlns:a16="http://schemas.microsoft.com/office/drawing/2014/main" id="{1A9233D9-0B4B-7969-2A33-4BAC149AA2C3}"/>
              </a:ext>
            </a:extLst>
          </p:cNvPr>
          <p:cNvSpPr>
            <a:spLocks noGrp="1"/>
          </p:cNvSpPr>
          <p:nvPr>
            <p:ph idx="1"/>
          </p:nvPr>
        </p:nvSpPr>
        <p:spPr>
          <a:xfrm>
            <a:off x="736060" y="1470567"/>
            <a:ext cx="10515600" cy="4351338"/>
          </a:xfrm>
        </p:spPr>
        <p:txBody>
          <a:bodyPr/>
          <a:lstStyle/>
          <a:p>
            <a:r>
              <a:rPr lang="zh-CN" altLang="en-US" b="0" i="0" dirty="0">
                <a:solidFill>
                  <a:srgbClr val="334155"/>
                </a:solidFill>
                <a:effectLst/>
                <a:latin typeface="ui-sans-serif"/>
              </a:rPr>
              <a:t>虽然大型语言模型展示了惊人的零样本能力，但在使用零样本设置时，它们在更复杂的任务上仍然表现不佳。</a:t>
            </a:r>
            <a:endParaRPr lang="en-US" altLang="zh-CN" b="0" i="0" dirty="0">
              <a:solidFill>
                <a:srgbClr val="334155"/>
              </a:solidFill>
              <a:effectLst/>
              <a:latin typeface="ui-sans-serif"/>
            </a:endParaRPr>
          </a:p>
          <a:p>
            <a:pPr marL="0" indent="0">
              <a:buNone/>
            </a:pPr>
            <a:endParaRPr lang="en-US" altLang="zh-CN" b="0" i="0" dirty="0">
              <a:solidFill>
                <a:srgbClr val="334155"/>
              </a:solidFill>
              <a:effectLst/>
              <a:latin typeface="ui-sans-serif"/>
            </a:endParaRPr>
          </a:p>
          <a:p>
            <a:r>
              <a:rPr lang="zh-CN" altLang="en-US" b="0" i="0" dirty="0">
                <a:solidFill>
                  <a:srgbClr val="334155"/>
                </a:solidFill>
                <a:effectLst/>
                <a:latin typeface="ui-sans-serif"/>
              </a:rPr>
              <a:t>比</a:t>
            </a:r>
            <a:r>
              <a:rPr lang="zh-CN" altLang="en-US" dirty="0">
                <a:solidFill>
                  <a:srgbClr val="334155"/>
                </a:solidFill>
                <a:latin typeface="ui-sans-serif"/>
              </a:rPr>
              <a:t>如，如果你想让模型学会以某种特定的方式回应用户的问题，而这种方式很难清楚地用语言形容。这时候就直接</a:t>
            </a:r>
            <a:r>
              <a:rPr lang="zh-CN" altLang="en-US" dirty="0">
                <a:solidFill>
                  <a:srgbClr val="334155"/>
                </a:solidFill>
                <a:highlight>
                  <a:srgbClr val="FFFF00"/>
                </a:highlight>
                <a:latin typeface="ui-sans-serif"/>
              </a:rPr>
              <a:t>举几个例子</a:t>
            </a:r>
            <a:r>
              <a:rPr lang="zh-CN" altLang="en-US" dirty="0">
                <a:solidFill>
                  <a:srgbClr val="334155"/>
                </a:solidFill>
                <a:latin typeface="ui-sans-serif"/>
              </a:rPr>
              <a:t>（“少样本”）。例子要好，而且最好几个例子要类似，因为模型自己很擅长去寻找规律（先这样再那样最后这样）。 </a:t>
            </a: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2E00EB02-B079-FC84-A872-999698A866C3}"/>
                  </a:ext>
                </a:extLst>
              </p14:cNvPr>
              <p14:cNvContentPartPr/>
              <p14:nvPr/>
            </p14:nvContentPartPr>
            <p14:xfrm>
              <a:off x="2932851" y="2047665"/>
              <a:ext cx="4919040" cy="54360"/>
            </p14:xfrm>
          </p:contentPart>
        </mc:Choice>
        <mc:Fallback xmlns="">
          <p:pic>
            <p:nvPicPr>
              <p:cNvPr id="4" name="墨迹 3">
                <a:extLst>
                  <a:ext uri="{FF2B5EF4-FFF2-40B4-BE49-F238E27FC236}">
                    <a16:creationId xmlns:a16="http://schemas.microsoft.com/office/drawing/2014/main" id="{2E00EB02-B079-FC84-A872-999698A866C3}"/>
                  </a:ext>
                </a:extLst>
              </p:cNvPr>
              <p:cNvPicPr/>
              <p:nvPr/>
            </p:nvPicPr>
            <p:blipFill>
              <a:blip r:embed="rId3"/>
              <a:stretch>
                <a:fillRect/>
              </a:stretch>
            </p:blipFill>
            <p:spPr>
              <a:xfrm>
                <a:off x="2860851" y="1903665"/>
                <a:ext cx="5062680" cy="342000"/>
              </a:xfrm>
              <a:prstGeom prst="rect">
                <a:avLst/>
              </a:prstGeom>
            </p:spPr>
          </p:pic>
        </mc:Fallback>
      </mc:AlternateContent>
    </p:spTree>
    <p:extLst>
      <p:ext uri="{BB962C8B-B14F-4D97-AF65-F5344CB8AC3E}">
        <p14:creationId xmlns:p14="http://schemas.microsoft.com/office/powerpoint/2010/main" val="427035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10D6C-F70F-F07B-9498-2CCCA5AB0CBF}"/>
              </a:ext>
            </a:extLst>
          </p:cNvPr>
          <p:cNvSpPr>
            <a:spLocks noGrp="1"/>
          </p:cNvSpPr>
          <p:nvPr>
            <p:ph type="title"/>
          </p:nvPr>
        </p:nvSpPr>
        <p:spPr/>
        <p:txBody>
          <a:bodyPr>
            <a:normAutofit/>
          </a:bodyPr>
          <a:lstStyle/>
          <a:p>
            <a:r>
              <a:rPr lang="zh-CN" altLang="en-US" sz="2800" dirty="0"/>
              <a:t>例子：</a:t>
            </a:r>
          </a:p>
        </p:txBody>
      </p:sp>
      <p:pic>
        <p:nvPicPr>
          <p:cNvPr id="5" name="内容占位符 4">
            <a:extLst>
              <a:ext uri="{FF2B5EF4-FFF2-40B4-BE49-F238E27FC236}">
                <a16:creationId xmlns:a16="http://schemas.microsoft.com/office/drawing/2014/main" id="{D5AC2DAF-970E-82C8-9369-66C29F618C5D}"/>
              </a:ext>
            </a:extLst>
          </p:cNvPr>
          <p:cNvPicPr>
            <a:picLocks noGrp="1" noChangeAspect="1"/>
          </p:cNvPicPr>
          <p:nvPr>
            <p:ph idx="1"/>
          </p:nvPr>
        </p:nvPicPr>
        <p:blipFill>
          <a:blip r:embed="rId2"/>
          <a:stretch>
            <a:fillRect/>
          </a:stretch>
        </p:blipFill>
        <p:spPr>
          <a:xfrm>
            <a:off x="2524328" y="449374"/>
            <a:ext cx="7072008" cy="5727590"/>
          </a:xfrm>
        </p:spPr>
      </p:pic>
    </p:spTree>
    <p:extLst>
      <p:ext uri="{BB962C8B-B14F-4D97-AF65-F5344CB8AC3E}">
        <p14:creationId xmlns:p14="http://schemas.microsoft.com/office/powerpoint/2010/main" val="3104999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92417-6D25-8546-E9BF-46C3B879EAC3}"/>
              </a:ext>
            </a:extLst>
          </p:cNvPr>
          <p:cNvSpPr>
            <a:spLocks noGrp="1"/>
          </p:cNvSpPr>
          <p:nvPr>
            <p:ph type="title"/>
          </p:nvPr>
        </p:nvSpPr>
        <p:spPr/>
        <p:txBody>
          <a:bodyPr/>
          <a:lstStyle/>
          <a:p>
            <a:r>
              <a:rPr lang="zh-CN" altLang="en-US" sz="2400" dirty="0"/>
              <a:t>局限：</a:t>
            </a:r>
            <a:endParaRPr lang="zh-CN" altLang="en-US" dirty="0"/>
          </a:p>
        </p:txBody>
      </p:sp>
      <p:pic>
        <p:nvPicPr>
          <p:cNvPr id="5" name="内容占位符 4">
            <a:extLst>
              <a:ext uri="{FF2B5EF4-FFF2-40B4-BE49-F238E27FC236}">
                <a16:creationId xmlns:a16="http://schemas.microsoft.com/office/drawing/2014/main" id="{64DDC2D3-A4DE-1C9B-9769-0FD91283B6DA}"/>
              </a:ext>
            </a:extLst>
          </p:cNvPr>
          <p:cNvPicPr>
            <a:picLocks noGrp="1" noChangeAspect="1"/>
          </p:cNvPicPr>
          <p:nvPr>
            <p:ph idx="1"/>
          </p:nvPr>
        </p:nvPicPr>
        <p:blipFill>
          <a:blip r:embed="rId2"/>
          <a:stretch>
            <a:fillRect/>
          </a:stretch>
        </p:blipFill>
        <p:spPr>
          <a:xfrm>
            <a:off x="1812708" y="1178265"/>
            <a:ext cx="9411680" cy="4779926"/>
          </a:xfrm>
        </p:spPr>
      </p:pic>
      <p:sp>
        <p:nvSpPr>
          <p:cNvPr id="6" name="箭头: 左 5">
            <a:extLst>
              <a:ext uri="{FF2B5EF4-FFF2-40B4-BE49-F238E27FC236}">
                <a16:creationId xmlns:a16="http://schemas.microsoft.com/office/drawing/2014/main" id="{FD7BBB11-97AA-9A10-7321-08AFD13800E0}"/>
              </a:ext>
            </a:extLst>
          </p:cNvPr>
          <p:cNvSpPr/>
          <p:nvPr/>
        </p:nvSpPr>
        <p:spPr>
          <a:xfrm rot="20072972">
            <a:off x="3516549" y="5068112"/>
            <a:ext cx="1215958" cy="23346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1CA622D-6487-7E2B-4052-AC4B31D16484}"/>
              </a:ext>
            </a:extLst>
          </p:cNvPr>
          <p:cNvSpPr txBox="1"/>
          <p:nvPr/>
        </p:nvSpPr>
        <p:spPr>
          <a:xfrm>
            <a:off x="4723671" y="4489315"/>
            <a:ext cx="3802623" cy="369332"/>
          </a:xfrm>
          <a:prstGeom prst="rect">
            <a:avLst/>
          </a:prstGeom>
          <a:noFill/>
        </p:spPr>
        <p:txBody>
          <a:bodyPr wrap="square" rtlCol="0">
            <a:spAutoFit/>
          </a:bodyPr>
          <a:lstStyle/>
          <a:p>
            <a:r>
              <a:rPr lang="zh-CN" altLang="en-US" dirty="0"/>
              <a:t>事实上结果</a:t>
            </a:r>
            <a:r>
              <a:rPr lang="en-US" altLang="zh-CN" dirty="0"/>
              <a:t>False</a:t>
            </a:r>
            <a:r>
              <a:rPr lang="zh-CN" altLang="en-US" dirty="0"/>
              <a:t>。</a:t>
            </a:r>
          </a:p>
        </p:txBody>
      </p:sp>
    </p:spTree>
    <p:extLst>
      <p:ext uri="{BB962C8B-B14F-4D97-AF65-F5344CB8AC3E}">
        <p14:creationId xmlns:p14="http://schemas.microsoft.com/office/powerpoint/2010/main" val="108258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F2CCF6F-B680-F2B7-CC86-5D2252C814B4}"/>
              </a:ext>
            </a:extLst>
          </p:cNvPr>
          <p:cNvSpPr>
            <a:spLocks noGrp="1"/>
          </p:cNvSpPr>
          <p:nvPr>
            <p:ph idx="1"/>
          </p:nvPr>
        </p:nvSpPr>
        <p:spPr>
          <a:xfrm>
            <a:off x="838200" y="1253331"/>
            <a:ext cx="10515600" cy="4351338"/>
          </a:xfrm>
        </p:spPr>
        <p:txBody>
          <a:bodyPr/>
          <a:lstStyle/>
          <a:p>
            <a:r>
              <a:rPr lang="zh-CN" altLang="en-US" b="0" i="0" dirty="0">
                <a:solidFill>
                  <a:srgbClr val="334155"/>
                </a:solidFill>
                <a:effectLst/>
                <a:latin typeface="ui-sans-serif"/>
              </a:rPr>
              <a:t>少样本提示不足以获得这种类型的推理问题的可靠响应。</a:t>
            </a:r>
            <a:endParaRPr lang="en-US" altLang="zh-CN" b="0" i="0" dirty="0">
              <a:solidFill>
                <a:srgbClr val="334155"/>
              </a:solidFill>
              <a:effectLst/>
              <a:latin typeface="ui-sans-serif"/>
            </a:endParaRPr>
          </a:p>
          <a:p>
            <a:r>
              <a:rPr lang="zh-CN" altLang="en-US" b="0" i="0" dirty="0">
                <a:solidFill>
                  <a:srgbClr val="334155"/>
                </a:solidFill>
                <a:effectLst/>
                <a:latin typeface="ui-sans-serif"/>
              </a:rPr>
              <a:t>我们引入的任务类型涉及几个更多的推理步骤。</a:t>
            </a:r>
            <a:endParaRPr lang="en-US" altLang="zh-CN" b="0" i="0" dirty="0">
              <a:solidFill>
                <a:srgbClr val="334155"/>
              </a:solidFill>
              <a:effectLst/>
              <a:latin typeface="ui-sans-serif"/>
            </a:endParaRPr>
          </a:p>
          <a:p>
            <a:r>
              <a:rPr lang="zh-CN" altLang="en-US" b="0" i="0" dirty="0">
                <a:solidFill>
                  <a:srgbClr val="334155"/>
                </a:solidFill>
                <a:effectLst/>
                <a:latin typeface="ui-sans-serif"/>
              </a:rPr>
              <a:t>换句话说，如果我们将问题分解成步骤并向模型演示，这可能会有所帮助。</a:t>
            </a:r>
            <a:endParaRPr lang="en-US" altLang="zh-CN" b="0" i="0" dirty="0">
              <a:solidFill>
                <a:srgbClr val="334155"/>
              </a:solidFill>
              <a:effectLst/>
              <a:latin typeface="ui-sans-serif"/>
            </a:endParaRPr>
          </a:p>
          <a:p>
            <a:r>
              <a:rPr lang="en-US" altLang="zh-CN" b="0" i="0" dirty="0">
                <a:effectLst/>
                <a:latin typeface="ui-sans-serif"/>
              </a:rPr>
              <a:t>Chain of Thoughts</a:t>
            </a:r>
            <a:r>
              <a:rPr lang="zh-CN" altLang="en-US" b="0" i="0" dirty="0">
                <a:effectLst/>
                <a:latin typeface="ui-sans-serif"/>
              </a:rPr>
              <a:t>（思维链）方法</a:t>
            </a:r>
            <a:r>
              <a:rPr lang="zh-CN" altLang="en-US" dirty="0">
                <a:solidFill>
                  <a:srgbClr val="334155"/>
                </a:solidFill>
                <a:latin typeface="ui-sans-serif"/>
              </a:rPr>
              <a:t>被提出</a:t>
            </a:r>
            <a:r>
              <a:rPr lang="zh-CN" altLang="en-US" b="0" i="0" dirty="0">
                <a:solidFill>
                  <a:srgbClr val="334155"/>
                </a:solidFill>
                <a:effectLst/>
                <a:latin typeface="ui-sans-serif"/>
              </a:rPr>
              <a:t>，以解决更复杂的算术、常识和符号推理任务。</a:t>
            </a:r>
            <a:endParaRPr lang="zh-CN" altLang="en-US" dirty="0"/>
          </a:p>
        </p:txBody>
      </p:sp>
    </p:spTree>
    <p:extLst>
      <p:ext uri="{BB962C8B-B14F-4D97-AF65-F5344CB8AC3E}">
        <p14:creationId xmlns:p14="http://schemas.microsoft.com/office/powerpoint/2010/main" val="169476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8DC4196-87D2-DDAF-F842-55EDD345FAF1}"/>
              </a:ext>
            </a:extLst>
          </p:cNvPr>
          <p:cNvPicPr>
            <a:picLocks noChangeAspect="1"/>
          </p:cNvPicPr>
          <p:nvPr/>
        </p:nvPicPr>
        <p:blipFill>
          <a:blip r:embed="rId2"/>
          <a:stretch>
            <a:fillRect/>
          </a:stretch>
        </p:blipFill>
        <p:spPr>
          <a:xfrm>
            <a:off x="1254868" y="0"/>
            <a:ext cx="9072345" cy="3779014"/>
          </a:xfrm>
          <a:prstGeom prst="rect">
            <a:avLst/>
          </a:prstGeom>
        </p:spPr>
      </p:pic>
      <p:sp>
        <p:nvSpPr>
          <p:cNvPr id="10" name="文本框 9">
            <a:extLst>
              <a:ext uri="{FF2B5EF4-FFF2-40B4-BE49-F238E27FC236}">
                <a16:creationId xmlns:a16="http://schemas.microsoft.com/office/drawing/2014/main" id="{C2A17C4F-25C1-6FA6-AB4A-32802C385D5E}"/>
              </a:ext>
            </a:extLst>
          </p:cNvPr>
          <p:cNvSpPr txBox="1"/>
          <p:nvPr/>
        </p:nvSpPr>
        <p:spPr>
          <a:xfrm>
            <a:off x="1293779" y="3779014"/>
            <a:ext cx="9314234"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作者来自谷歌大脑团队</a:t>
            </a:r>
            <a:r>
              <a:rPr lang="en-US" altLang="zh-CN" dirty="0"/>
              <a:t>(</a:t>
            </a:r>
            <a:r>
              <a:rPr lang="en-US" altLang="zh-CN" b="0" i="0" dirty="0">
                <a:solidFill>
                  <a:srgbClr val="202122"/>
                </a:solidFill>
                <a:effectLst/>
                <a:latin typeface="Arial" panose="020B0604020202020204" pitchFamily="34" charset="0"/>
              </a:rPr>
              <a:t>Google Brain)</a:t>
            </a:r>
            <a:r>
              <a:rPr lang="zh-CN" altLang="en-US" b="0" i="0" dirty="0">
                <a:solidFill>
                  <a:srgbClr val="202122"/>
                </a:solidFill>
                <a:effectLst/>
                <a:latin typeface="Arial" panose="020B0604020202020204" pitchFamily="34" charset="0"/>
              </a:rPr>
              <a:t>，是一个</a:t>
            </a:r>
            <a:r>
              <a:rPr lang="zh-CN" altLang="en-US" b="0" i="0" u="none" strike="noStrike" dirty="0">
                <a:effectLst/>
                <a:latin typeface="Arial" panose="020B0604020202020204" pitchFamily="34" charset="0"/>
              </a:rPr>
              <a:t>深度学习</a:t>
            </a:r>
            <a:r>
              <a:rPr lang="zh-CN" altLang="en-US" b="0" i="0" dirty="0">
                <a:solidFill>
                  <a:srgbClr val="202122"/>
                </a:solidFill>
                <a:effectLst/>
                <a:latin typeface="Arial" panose="020B0604020202020204" pitchFamily="34" charset="0"/>
              </a:rPr>
              <a:t>与人工智能科研项目团队，其母公司为</a:t>
            </a:r>
            <a:r>
              <a:rPr lang="zh-CN" altLang="en-US" b="0" i="0" u="none" strike="noStrike" dirty="0">
                <a:effectLst/>
                <a:latin typeface="Arial" panose="020B0604020202020204" pitchFamily="34" charset="0"/>
              </a:rPr>
              <a:t>谷歌</a:t>
            </a:r>
            <a:r>
              <a:rPr lang="zh-CN" altLang="en-US" b="0" i="0" dirty="0">
                <a:solidFill>
                  <a:srgbClr val="202122"/>
                </a:solidFill>
                <a:effectLst/>
                <a:latin typeface="Arial" panose="020B0604020202020204" pitchFamily="34" charset="0"/>
              </a:rPr>
              <a:t>。</a:t>
            </a:r>
            <a:endParaRPr lang="en-US" altLang="zh-CN"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zh-CN" altLang="en-US" dirty="0">
                <a:solidFill>
                  <a:srgbClr val="202122"/>
                </a:solidFill>
                <a:latin typeface="Arial" panose="020B0604020202020204" pitchFamily="34" charset="0"/>
              </a:rPr>
              <a:t>论文已经更新到第六版，本次展示使用第二版，因为引言部分介绍了</a:t>
            </a:r>
            <a:r>
              <a:rPr lang="en-US" altLang="zh-CN" dirty="0">
                <a:solidFill>
                  <a:srgbClr val="202122"/>
                </a:solidFill>
                <a:latin typeface="Arial" panose="020B0604020202020204" pitchFamily="34" charset="0"/>
              </a:rPr>
              <a:t>system1</a:t>
            </a:r>
            <a:r>
              <a:rPr lang="zh-CN" altLang="en-US" dirty="0">
                <a:solidFill>
                  <a:srgbClr val="202122"/>
                </a:solidFill>
                <a:latin typeface="Arial" panose="020B0604020202020204" pitchFamily="34" charset="0"/>
              </a:rPr>
              <a:t>，</a:t>
            </a:r>
            <a:r>
              <a:rPr lang="en-US" altLang="zh-CN" dirty="0">
                <a:solidFill>
                  <a:srgbClr val="202122"/>
                </a:solidFill>
                <a:latin typeface="Arial" panose="020B0604020202020204" pitchFamily="34" charset="0"/>
              </a:rPr>
              <a:t>system2</a:t>
            </a:r>
            <a:r>
              <a:rPr lang="zh-CN" altLang="en-US" dirty="0">
                <a:solidFill>
                  <a:srgbClr val="202122"/>
                </a:solidFill>
                <a:latin typeface="Arial" panose="020B0604020202020204" pitchFamily="34" charset="0"/>
              </a:rPr>
              <a:t>等概念。</a:t>
            </a:r>
            <a:endParaRPr lang="en-US" altLang="zh-CN" b="0" i="0" dirty="0">
              <a:solidFill>
                <a:srgbClr val="202122"/>
              </a:solidFill>
              <a:effectLst/>
              <a:latin typeface="Arial" panose="020B0604020202020204" pitchFamily="34" charset="0"/>
            </a:endParaRPr>
          </a:p>
          <a:p>
            <a:endParaRPr lang="zh-CN" altLang="en-US" dirty="0"/>
          </a:p>
        </p:txBody>
      </p:sp>
      <p:pic>
        <p:nvPicPr>
          <p:cNvPr id="12" name="图片 11">
            <a:extLst>
              <a:ext uri="{FF2B5EF4-FFF2-40B4-BE49-F238E27FC236}">
                <a16:creationId xmlns:a16="http://schemas.microsoft.com/office/drawing/2014/main" id="{3790AD39-8B4A-6562-4F13-E98192FEF2F5}"/>
              </a:ext>
            </a:extLst>
          </p:cNvPr>
          <p:cNvPicPr>
            <a:picLocks noChangeAspect="1"/>
          </p:cNvPicPr>
          <p:nvPr/>
        </p:nvPicPr>
        <p:blipFill>
          <a:blip r:embed="rId3"/>
          <a:stretch>
            <a:fillRect/>
          </a:stretch>
        </p:blipFill>
        <p:spPr>
          <a:xfrm>
            <a:off x="2803528" y="4889014"/>
            <a:ext cx="3386162" cy="1762138"/>
          </a:xfrm>
          <a:prstGeom prst="rect">
            <a:avLst/>
          </a:prstGeom>
        </p:spPr>
      </p:pic>
    </p:spTree>
    <p:extLst>
      <p:ext uri="{BB962C8B-B14F-4D97-AF65-F5344CB8AC3E}">
        <p14:creationId xmlns:p14="http://schemas.microsoft.com/office/powerpoint/2010/main" val="1539476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DB32D-6034-8CEE-11C7-CE52EC69C3C8}"/>
              </a:ext>
            </a:extLst>
          </p:cNvPr>
          <p:cNvSpPr>
            <a:spLocks noGrp="1"/>
          </p:cNvSpPr>
          <p:nvPr>
            <p:ph type="title"/>
          </p:nvPr>
        </p:nvSpPr>
        <p:spPr>
          <a:xfrm>
            <a:off x="838200" y="2724082"/>
            <a:ext cx="10515600" cy="1325563"/>
          </a:xfrm>
        </p:spPr>
        <p:txBody>
          <a:bodyPr>
            <a:normAutofit/>
          </a:bodyPr>
          <a:lstStyle/>
          <a:p>
            <a:pPr algn="ctr"/>
            <a:r>
              <a:rPr lang="en-US" altLang="zh-CN" sz="6600" b="1" dirty="0">
                <a:solidFill>
                  <a:srgbClr val="000000"/>
                </a:solidFill>
                <a:effectLst/>
              </a:rPr>
              <a:t>Abstract</a:t>
            </a:r>
            <a:endParaRPr lang="zh-CN" altLang="en-US" sz="16600" dirty="0"/>
          </a:p>
        </p:txBody>
      </p:sp>
    </p:spTree>
    <p:extLst>
      <p:ext uri="{BB962C8B-B14F-4D97-AF65-F5344CB8AC3E}">
        <p14:creationId xmlns:p14="http://schemas.microsoft.com/office/powerpoint/2010/main" val="1381854517"/>
      </p:ext>
    </p:extLst>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2326</TotalTime>
  <Words>3271</Words>
  <Application>Microsoft Office PowerPoint</Application>
  <PresentationFormat>宽屏</PresentationFormat>
  <Paragraphs>143</Paragraphs>
  <Slides>39</Slides>
  <Notes>0</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NimbusRomNo9L-Medi</vt:lpstr>
      <vt:lpstr>source-serif-pro</vt:lpstr>
      <vt:lpstr>ui-sans-serif</vt:lpstr>
      <vt:lpstr>等线</vt:lpstr>
      <vt:lpstr>Aptos</vt:lpstr>
      <vt:lpstr>Arial</vt:lpstr>
      <vt:lpstr>Calibri</vt:lpstr>
      <vt:lpstr>WPS</vt:lpstr>
      <vt:lpstr>思维链提示激发大型语言模型的推理能力</vt:lpstr>
      <vt:lpstr>前置知识</vt:lpstr>
      <vt:lpstr>零样本提示(Zero-Shot Prompting)  </vt:lpstr>
      <vt:lpstr>少样本提示(Few-Shot Prompting)  </vt:lpstr>
      <vt:lpstr>例子：</vt:lpstr>
      <vt:lpstr>局限：</vt:lpstr>
      <vt:lpstr>PowerPoint 演示文稿</vt:lpstr>
      <vt:lpstr>PowerPoint 演示文稿</vt:lpstr>
      <vt:lpstr>Abstract</vt:lpstr>
      <vt:lpstr>PowerPoint 演示文稿</vt:lpstr>
      <vt:lpstr>PowerPoint 演示文稿</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Chain of thought prompting</vt:lpstr>
      <vt:lpstr>1. COT通过提供这种“分解”思维方式，模型能够在推理任务中分阶段地解决问题。  由于语言模型是token by token的，当模型分阶段地输出时，其产生的token会增加，这样会为这个复杂问题分配更多的计算资源，就好比人类在思考复杂的数学问题时会消耗更多的脑力，这样可以提升其处理复杂问题的能力。</vt:lpstr>
      <vt:lpstr>2. 思路链为模型的行为提供了一个可解释的窗口，表明它如何得出特定的答案，并提供调试推理路径出错的机会</vt:lpstr>
      <vt:lpstr>3. COT可用于诸如数学应用题、符号操作和常识推理等任务，并且（原则上）适用于人类可以通过语言解决的任何任务。（就是说COT不仅可以用在做数学题上，还可以用在其他各种能用语言解决的任务上）</vt:lpstr>
      <vt:lpstr>4. 只需将COT序列的示例纳入few-shot prompting的范例中，就可以在足够大的现成语言模型中轻松引发COT。就是说给几个使用了COT的样例，然后再去向模型提问，模型就会自动返回使用了COT的答案。</vt:lpstr>
      <vt:lpstr>Arithmetic Reasoning</vt:lpstr>
      <vt:lpstr>PowerPoint 演示文稿</vt:lpstr>
      <vt:lpstr>PowerPoint 演示文稿</vt:lpstr>
      <vt:lpstr>PowerPoint 演示文稿</vt:lpstr>
      <vt:lpstr>PowerPoint 演示文稿</vt:lpstr>
      <vt:lpstr>Ablation Study(消融实验)</vt:lpstr>
      <vt:lpstr>PowerPoint 演示文稿</vt:lpstr>
      <vt:lpstr>Robustness of Chain of Thought</vt:lpstr>
      <vt:lpstr>PowerPoint 演示文稿</vt:lpstr>
      <vt:lpstr>PowerPoint 演示文稿</vt:lpstr>
      <vt:lpstr>PowerPoint 演示文稿</vt:lpstr>
      <vt:lpstr>PowerPoint 演示文稿</vt:lpstr>
      <vt:lpstr>Discussion</vt:lpstr>
      <vt:lpstr>PowerPoint 演示文稿</vt:lpstr>
      <vt:lpstr>以上是我分享的全部内容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zxlhc</dc:creator>
  <cp:lastModifiedBy>冲 令狐</cp:lastModifiedBy>
  <cp:revision>225</cp:revision>
  <dcterms:created xsi:type="dcterms:W3CDTF">2023-08-09T12:44:55Z</dcterms:created>
  <dcterms:modified xsi:type="dcterms:W3CDTF">2024-10-31T10:13:59Z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2052-12.1.0.15259</vt:lpwstr>
  </property>
</Properties>
</file>